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8"/>
  </p:notesMasterIdLst>
  <p:handoutMasterIdLst>
    <p:handoutMasterId r:id="rId9"/>
  </p:handoutMasterIdLst>
  <p:sldIdLst>
    <p:sldId id="1049" r:id="rId2"/>
    <p:sldId id="966" r:id="rId3"/>
    <p:sldId id="967" r:id="rId4"/>
    <p:sldId id="1009" r:id="rId5"/>
    <p:sldId id="1023" r:id="rId6"/>
    <p:sldId id="1022" r:id="rId7"/>
  </p:sldIdLst>
  <p:sldSz cx="12192000" cy="6858000"/>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SSOS VELISSARIDES" initials="TV" lastIdx="0" clrIdx="0">
    <p:extLst>
      <p:ext uri="{19B8F6BF-5375-455C-9EA6-DF929625EA0E}">
        <p15:presenceInfo xmlns:p15="http://schemas.microsoft.com/office/powerpoint/2012/main" userId="S-1-5-21-299502267-1897051121-839522115-11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BE682C-4D57-4A60-AFEC-D5BBBC098D1E}" v="35" dt="2022-10-26T18:21:06.9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20"/>
      </p:cViewPr>
      <p:guideLst/>
    </p:cSldViewPr>
  </p:slideViewPr>
  <p:notesTextViewPr>
    <p:cViewPr>
      <p:scale>
        <a:sx n="1" d="1"/>
        <a:sy n="1" d="1"/>
      </p:scale>
      <p:origin x="0" y="0"/>
    </p:cViewPr>
  </p:notesTextViewPr>
  <p:sorterViewPr>
    <p:cViewPr varScale="1">
      <p:scale>
        <a:sx n="1" d="1"/>
        <a:sy n="1" d="1"/>
      </p:scale>
      <p:origin x="0" y="-33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124052187300643"/>
          <c:y val="0"/>
          <c:w val="0.55099592164477329"/>
          <c:h val="0.98100486926416686"/>
        </c:manualLayout>
      </c:layout>
      <c:barChart>
        <c:barDir val="bar"/>
        <c:grouping val="clustered"/>
        <c:varyColors val="0"/>
        <c:ser>
          <c:idx val="0"/>
          <c:order val="0"/>
          <c:tx>
            <c:strRef>
              <c:f>Sheet1!$B$1</c:f>
              <c:strCache>
                <c:ptCount val="1"/>
                <c:pt idx="0">
                  <c:v>Series 1</c:v>
                </c:pt>
              </c:strCache>
            </c:strRef>
          </c:tx>
          <c:spPr>
            <a:solidFill>
              <a:srgbClr val="FF000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invertIfNegative val="0"/>
          <c:dPt>
            <c:idx val="0"/>
            <c:invertIfNegative val="0"/>
            <c:bubble3D val="0"/>
            <c:spPr>
              <a:solidFill>
                <a:srgbClr val="FF000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2-7F8D-4BC2-AF1F-A790FABD4228}"/>
              </c:ext>
            </c:extLst>
          </c:dPt>
          <c:dPt>
            <c:idx val="1"/>
            <c:invertIfNegative val="0"/>
            <c:bubble3D val="0"/>
            <c:spPr>
              <a:solidFill>
                <a:srgbClr val="FF000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3-7F8D-4BC2-AF1F-A790FABD4228}"/>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9"/>
                <c:pt idx="0">
                  <c:v>Υψηλά κόστη λειτουργίας</c:v>
                </c:pt>
                <c:pt idx="1">
                  <c:v>Χρηματοδότηση/ρευστότητα</c:v>
                </c:pt>
                <c:pt idx="2">
                  <c:v>Πτώση τζίρου</c:v>
                </c:pt>
                <c:pt idx="3">
                  <c:v>Νομικά/φορολογικά προβλήματα</c:v>
                </c:pt>
                <c:pt idx="4">
                  <c:v>Ατύχημα/ασθένεια εργαζομένου</c:v>
                </c:pt>
                <c:pt idx="5">
                  <c:v>Φυσική καταστροφή</c:v>
                </c:pt>
                <c:pt idx="6">
                  <c:v>Εγκληματική ενέργεια</c:v>
                </c:pt>
                <c:pt idx="7">
                  <c:v>ΆΛΛΟ</c:v>
                </c:pt>
                <c:pt idx="8">
                  <c:v>ΚΑΝΕΝΑ /ΤΙΠΟΤΑ</c:v>
                </c:pt>
              </c:strCache>
            </c:strRef>
          </c:cat>
          <c:val>
            <c:numRef>
              <c:f>Sheet1!$B$2:$B$14</c:f>
              <c:numCache>
                <c:formatCode>General</c:formatCode>
                <c:ptCount val="9"/>
                <c:pt idx="0">
                  <c:v>40.9</c:v>
                </c:pt>
                <c:pt idx="1">
                  <c:v>11.2</c:v>
                </c:pt>
                <c:pt idx="2">
                  <c:v>16</c:v>
                </c:pt>
                <c:pt idx="3">
                  <c:v>11.9</c:v>
                </c:pt>
                <c:pt idx="4">
                  <c:v>4.5999999999999996</c:v>
                </c:pt>
                <c:pt idx="5">
                  <c:v>5.8</c:v>
                </c:pt>
                <c:pt idx="6">
                  <c:v>6</c:v>
                </c:pt>
                <c:pt idx="7">
                  <c:v>1.8</c:v>
                </c:pt>
                <c:pt idx="8">
                  <c:v>1.9</c:v>
                </c:pt>
              </c:numCache>
            </c:numRef>
          </c:val>
          <c:extLst>
            <c:ext xmlns:c16="http://schemas.microsoft.com/office/drawing/2014/chart" uri="{C3380CC4-5D6E-409C-BE32-E72D297353CC}">
              <c16:uniqueId val="{00000009-89C0-4E09-88EC-3365274F26DF}"/>
            </c:ext>
          </c:extLst>
        </c:ser>
        <c:dLbls>
          <c:showLegendKey val="0"/>
          <c:showVal val="0"/>
          <c:showCatName val="0"/>
          <c:showSerName val="0"/>
          <c:showPercent val="0"/>
          <c:showBubbleSize val="0"/>
        </c:dLbls>
        <c:gapWidth val="100"/>
        <c:axId val="604608608"/>
        <c:axId val="604609000"/>
      </c:barChart>
      <c:catAx>
        <c:axId val="60460860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cap="all"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604609000"/>
        <c:crosses val="autoZero"/>
        <c:auto val="1"/>
        <c:lblAlgn val="ctr"/>
        <c:lblOffset val="100"/>
        <c:noMultiLvlLbl val="0"/>
      </c:catAx>
      <c:valAx>
        <c:axId val="604609000"/>
        <c:scaling>
          <c:orientation val="minMax"/>
          <c:max val="100"/>
        </c:scaling>
        <c:delete val="1"/>
        <c:axPos val="t"/>
        <c:numFmt formatCode="General" sourceLinked="1"/>
        <c:majorTickMark val="none"/>
        <c:minorTickMark val="none"/>
        <c:tickLblPos val="none"/>
        <c:crossAx val="604608608"/>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350977974042872"/>
          <c:y val="0"/>
          <c:w val="0.7664900824913603"/>
          <c:h val="0.98100486926416686"/>
        </c:manualLayout>
      </c:layout>
      <c:barChart>
        <c:barDir val="bar"/>
        <c:grouping val="clustered"/>
        <c:varyColors val="0"/>
        <c:ser>
          <c:idx val="0"/>
          <c:order val="0"/>
          <c:tx>
            <c:strRef>
              <c:f>Sheet1!$B$1</c:f>
              <c:strCache>
                <c:ptCount val="1"/>
                <c:pt idx="0">
                  <c:v>Series 1</c:v>
                </c:pt>
              </c:strCache>
            </c:strRef>
          </c:tx>
          <c:spPr>
            <a:solidFill>
              <a:srgbClr val="FF000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invertIfNegative val="0"/>
          <c:dPt>
            <c:idx val="0"/>
            <c:invertIfNegative val="0"/>
            <c:bubble3D val="0"/>
            <c:spPr>
              <a:solidFill>
                <a:srgbClr val="FF000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1-475F-45C9-BEBC-F6A9F909AB1E}"/>
              </c:ext>
            </c:extLst>
          </c:dPt>
          <c:dPt>
            <c:idx val="1"/>
            <c:invertIfNegative val="0"/>
            <c:bubble3D val="0"/>
            <c:spPr>
              <a:solidFill>
                <a:srgbClr val="FF000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3-475F-45C9-BEBC-F6A9F909AB1E}"/>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9"/>
                <c:pt idx="0">
                  <c:v>Υψηλά κόστη λειτουργίας</c:v>
                </c:pt>
                <c:pt idx="1">
                  <c:v>Χρηματοδότηση/ρευστότητα</c:v>
                </c:pt>
                <c:pt idx="2">
                  <c:v>Πτώση τζίρου</c:v>
                </c:pt>
                <c:pt idx="3">
                  <c:v>Νομικά/φορολογικά προβλήματα</c:v>
                </c:pt>
                <c:pt idx="4">
                  <c:v>Ατύχημα/ασθένεια εργαζομένου</c:v>
                </c:pt>
                <c:pt idx="5">
                  <c:v>Φυσική καταστροφή</c:v>
                </c:pt>
                <c:pt idx="6">
                  <c:v>Εγκληματική ενέργεια</c:v>
                </c:pt>
                <c:pt idx="7">
                  <c:v>Άλλο</c:v>
                </c:pt>
                <c:pt idx="8">
                  <c:v>ΚΑΝΕΝΑ /ΤΙΠΟΤΑ</c:v>
                </c:pt>
              </c:strCache>
            </c:strRef>
          </c:cat>
          <c:val>
            <c:numRef>
              <c:f>Sheet1!$B$2:$B$14</c:f>
              <c:numCache>
                <c:formatCode>General</c:formatCode>
                <c:ptCount val="9"/>
                <c:pt idx="0">
                  <c:v>75.400000000000006</c:v>
                </c:pt>
                <c:pt idx="1">
                  <c:v>46.9</c:v>
                </c:pt>
                <c:pt idx="2">
                  <c:v>43.5</c:v>
                </c:pt>
                <c:pt idx="3">
                  <c:v>42.6</c:v>
                </c:pt>
                <c:pt idx="4">
                  <c:v>23.1</c:v>
                </c:pt>
                <c:pt idx="5">
                  <c:v>20.9</c:v>
                </c:pt>
                <c:pt idx="6">
                  <c:v>12.5</c:v>
                </c:pt>
                <c:pt idx="7">
                  <c:v>1.8</c:v>
                </c:pt>
                <c:pt idx="8">
                  <c:v>1.9</c:v>
                </c:pt>
              </c:numCache>
            </c:numRef>
          </c:val>
          <c:extLst>
            <c:ext xmlns:c16="http://schemas.microsoft.com/office/drawing/2014/chart" uri="{C3380CC4-5D6E-409C-BE32-E72D297353CC}">
              <c16:uniqueId val="{00000004-475F-45C9-BEBC-F6A9F909AB1E}"/>
            </c:ext>
          </c:extLst>
        </c:ser>
        <c:dLbls>
          <c:showLegendKey val="0"/>
          <c:showVal val="0"/>
          <c:showCatName val="0"/>
          <c:showSerName val="0"/>
          <c:showPercent val="0"/>
          <c:showBubbleSize val="0"/>
        </c:dLbls>
        <c:gapWidth val="100"/>
        <c:axId val="604608608"/>
        <c:axId val="604609000"/>
      </c:barChart>
      <c:catAx>
        <c:axId val="60460860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cap="all"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604609000"/>
        <c:crosses val="autoZero"/>
        <c:auto val="1"/>
        <c:lblAlgn val="ctr"/>
        <c:lblOffset val="100"/>
        <c:noMultiLvlLbl val="0"/>
      </c:catAx>
      <c:valAx>
        <c:axId val="604609000"/>
        <c:scaling>
          <c:orientation val="minMax"/>
          <c:max val="150"/>
        </c:scaling>
        <c:delete val="1"/>
        <c:axPos val="t"/>
        <c:numFmt formatCode="General" sourceLinked="1"/>
        <c:majorTickMark val="out"/>
        <c:minorTickMark val="none"/>
        <c:tickLblPos val="nextTo"/>
        <c:crossAx val="604608608"/>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019654303022231"/>
          <c:y val="0"/>
          <c:w val="0.68546120538994337"/>
          <c:h val="0.98100486926416686"/>
        </c:manualLayout>
      </c:layout>
      <c:barChart>
        <c:barDir val="bar"/>
        <c:grouping val="clustered"/>
        <c:varyColors val="0"/>
        <c:ser>
          <c:idx val="0"/>
          <c:order val="0"/>
          <c:tx>
            <c:strRef>
              <c:f>Sheet1!$B$1</c:f>
              <c:strCache>
                <c:ptCount val="1"/>
                <c:pt idx="0">
                  <c:v>Series 1</c:v>
                </c:pt>
              </c:strCache>
            </c:strRef>
          </c:tx>
          <c:spPr>
            <a:solidFill>
              <a:schemeClr val="bg1">
                <a:lumMod val="50000"/>
              </a:schemeClr>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invertIfNegative val="0"/>
          <c:dPt>
            <c:idx val="0"/>
            <c:invertIfNegative val="0"/>
            <c:bubble3D val="0"/>
            <c:spPr>
              <a:solidFill>
                <a:srgbClr val="FF000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2-7F8D-4BC2-AF1F-A790FABD4228}"/>
              </c:ext>
            </c:extLst>
          </c:dPt>
          <c:dPt>
            <c:idx val="1"/>
            <c:invertIfNegative val="0"/>
            <c:bubble3D val="0"/>
            <c:spPr>
              <a:solidFill>
                <a:srgbClr val="FF000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3-7F8D-4BC2-AF1F-A790FABD4228}"/>
              </c:ext>
            </c:extLst>
          </c:dPt>
          <c:dPt>
            <c:idx val="2"/>
            <c:invertIfNegative val="0"/>
            <c:bubble3D val="0"/>
            <c:spPr>
              <a:solidFill>
                <a:srgbClr val="FF000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4-13CE-4E29-B65E-55D5F70B5BAE}"/>
              </c:ext>
            </c:extLst>
          </c:dPt>
          <c:dPt>
            <c:idx val="3"/>
            <c:invertIfNegative val="0"/>
            <c:bubble3D val="0"/>
            <c:spPr>
              <a:solidFill>
                <a:schemeClr val="accent1">
                  <a:lumMod val="75000"/>
                </a:schemeClr>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6-C788-4380-83FF-E99856834106}"/>
              </c:ext>
            </c:extLst>
          </c:dPt>
          <c:dPt>
            <c:idx val="4"/>
            <c:invertIfNegative val="0"/>
            <c:bubble3D val="0"/>
            <c:spPr>
              <a:solidFill>
                <a:schemeClr val="accent1">
                  <a:lumMod val="75000"/>
                </a:schemeClr>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7-C788-4380-83FF-E99856834106}"/>
              </c:ext>
            </c:extLst>
          </c:dPt>
          <c:dPt>
            <c:idx val="5"/>
            <c:invertIfNegative val="0"/>
            <c:bubble3D val="0"/>
            <c:spPr>
              <a:solidFill>
                <a:schemeClr val="accent1">
                  <a:lumMod val="75000"/>
                </a:schemeClr>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8-C788-4380-83FF-E99856834106}"/>
              </c:ext>
            </c:extLst>
          </c:dPt>
          <c:dPt>
            <c:idx val="6"/>
            <c:invertIfNegative val="0"/>
            <c:bubble3D val="0"/>
            <c:spPr>
              <a:solidFill>
                <a:schemeClr val="accent1">
                  <a:lumMod val="75000"/>
                </a:schemeClr>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9-C788-4380-83FF-E99856834106}"/>
              </c:ext>
            </c:extLst>
          </c:dPt>
          <c:dPt>
            <c:idx val="7"/>
            <c:invertIfNegative val="0"/>
            <c:bubble3D val="0"/>
            <c:spPr>
              <a:solidFill>
                <a:schemeClr val="accent1">
                  <a:lumMod val="75000"/>
                </a:schemeClr>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A-C788-4380-83FF-E99856834106}"/>
              </c:ext>
            </c:extLst>
          </c:dPt>
          <c:dPt>
            <c:idx val="8"/>
            <c:invertIfNegative val="0"/>
            <c:bubble3D val="0"/>
            <c:spPr>
              <a:solidFill>
                <a:schemeClr val="accent1">
                  <a:lumMod val="75000"/>
                </a:schemeClr>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B-C788-4380-83FF-E99856834106}"/>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Η τυχαία απροσεξία των εργαζομένων</c:v>
                </c:pt>
                <c:pt idx="1">
                  <c:v>Η έλλειψη ευαισθητοποίησης των εργαζομένων ή αδιαφορία τήρησης κανόνων</c:v>
                </c:pt>
                <c:pt idx="2">
                  <c:v>Η άγνοια των εργαζομένων</c:v>
                </c:pt>
                <c:pt idx="3">
                  <c:v>Η έλλειψη μέτρων προστασίας της επιχείρησης</c:v>
                </c:pt>
                <c:pt idx="4">
                  <c:v>Η έλλειψη επαρκούς ενημέρωσης της επιχείρησης</c:v>
                </c:pt>
                <c:pt idx="5">
                  <c:v>Η έλλειψη υποστήριξης από ειδικούς</c:v>
                </c:pt>
                <c:pt idx="6">
                  <c:v>Η έλλειψη ευαισθητοποίησης της διοίκησης</c:v>
                </c:pt>
                <c:pt idx="7">
                  <c:v>Η έλλειψη οικονομικών πόρων</c:v>
                </c:pt>
                <c:pt idx="8">
                  <c:v>Η κακή διαχείριση της επιχείρησης</c:v>
                </c:pt>
                <c:pt idx="9">
                  <c:v>Άλλο</c:v>
                </c:pt>
                <c:pt idx="10">
                  <c:v>Κανένας</c:v>
                </c:pt>
                <c:pt idx="11">
                  <c:v>ΔΞ/ΔΑ</c:v>
                </c:pt>
              </c:strCache>
            </c:strRef>
          </c:cat>
          <c:val>
            <c:numRef>
              <c:f>Sheet1!$B$2:$B$13</c:f>
              <c:numCache>
                <c:formatCode>General</c:formatCode>
                <c:ptCount val="12"/>
                <c:pt idx="0">
                  <c:v>60.1</c:v>
                </c:pt>
                <c:pt idx="1">
                  <c:v>39.700000000000003</c:v>
                </c:pt>
                <c:pt idx="2">
                  <c:v>31.2</c:v>
                </c:pt>
                <c:pt idx="3">
                  <c:v>18</c:v>
                </c:pt>
                <c:pt idx="4">
                  <c:v>15.4</c:v>
                </c:pt>
                <c:pt idx="5">
                  <c:v>13.7</c:v>
                </c:pt>
                <c:pt idx="6">
                  <c:v>11.2</c:v>
                </c:pt>
                <c:pt idx="7">
                  <c:v>7.4</c:v>
                </c:pt>
                <c:pt idx="8">
                  <c:v>6.5</c:v>
                </c:pt>
                <c:pt idx="9">
                  <c:v>0</c:v>
                </c:pt>
                <c:pt idx="10">
                  <c:v>0</c:v>
                </c:pt>
                <c:pt idx="11">
                  <c:v>4.7</c:v>
                </c:pt>
              </c:numCache>
            </c:numRef>
          </c:val>
          <c:extLst>
            <c:ext xmlns:c16="http://schemas.microsoft.com/office/drawing/2014/chart" uri="{C3380CC4-5D6E-409C-BE32-E72D297353CC}">
              <c16:uniqueId val="{00000009-89C0-4E09-88EC-3365274F26DF}"/>
            </c:ext>
          </c:extLst>
        </c:ser>
        <c:dLbls>
          <c:showLegendKey val="0"/>
          <c:showVal val="0"/>
          <c:showCatName val="0"/>
          <c:showSerName val="0"/>
          <c:showPercent val="0"/>
          <c:showBubbleSize val="0"/>
        </c:dLbls>
        <c:gapWidth val="100"/>
        <c:axId val="604608608"/>
        <c:axId val="604609000"/>
      </c:barChart>
      <c:catAx>
        <c:axId val="60460860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604609000"/>
        <c:crosses val="autoZero"/>
        <c:auto val="1"/>
        <c:lblAlgn val="ctr"/>
        <c:lblOffset val="100"/>
        <c:noMultiLvlLbl val="0"/>
      </c:catAx>
      <c:valAx>
        <c:axId val="604609000"/>
        <c:scaling>
          <c:orientation val="minMax"/>
          <c:max val="100"/>
        </c:scaling>
        <c:delete val="1"/>
        <c:axPos val="t"/>
        <c:numFmt formatCode="General" sourceLinked="1"/>
        <c:majorTickMark val="none"/>
        <c:minorTickMark val="none"/>
        <c:tickLblPos val="none"/>
        <c:crossAx val="604608608"/>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171116283492948"/>
          <c:y val="1.652046136947458E-2"/>
          <c:w val="0.68546120538994337"/>
          <c:h val="0.98100486926416686"/>
        </c:manualLayout>
      </c:layout>
      <c:barChart>
        <c:barDir val="bar"/>
        <c:grouping val="clustered"/>
        <c:varyColors val="0"/>
        <c:ser>
          <c:idx val="0"/>
          <c:order val="0"/>
          <c:tx>
            <c:strRef>
              <c:f>Sheet1!$B$1</c:f>
              <c:strCache>
                <c:ptCount val="1"/>
                <c:pt idx="0">
                  <c:v>Series 1</c:v>
                </c:pt>
              </c:strCache>
            </c:strRef>
          </c:tx>
          <c:spPr>
            <a:solidFill>
              <a:srgbClr val="0070C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invertIfNegative val="0"/>
          <c:dPt>
            <c:idx val="0"/>
            <c:invertIfNegative val="0"/>
            <c:bubble3D val="0"/>
            <c:spPr>
              <a:solidFill>
                <a:srgbClr val="0070C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2-7F8D-4BC2-AF1F-A790FABD4228}"/>
              </c:ext>
            </c:extLst>
          </c:dPt>
          <c:dPt>
            <c:idx val="1"/>
            <c:invertIfNegative val="0"/>
            <c:bubble3D val="0"/>
            <c:spPr>
              <a:solidFill>
                <a:srgbClr val="0070C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3-7F8D-4BC2-AF1F-A790FABD4228}"/>
              </c:ext>
            </c:extLst>
          </c:dPt>
          <c:dPt>
            <c:idx val="2"/>
            <c:invertIfNegative val="0"/>
            <c:bubble3D val="0"/>
            <c:spPr>
              <a:solidFill>
                <a:schemeClr val="accent1">
                  <a:lumMod val="60000"/>
                  <a:lumOff val="40000"/>
                </a:schemeClr>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0-A86D-4568-8C18-53F25816C7E3}"/>
              </c:ext>
            </c:extLst>
          </c:dPt>
          <c:dPt>
            <c:idx val="3"/>
            <c:invertIfNegative val="0"/>
            <c:bubble3D val="0"/>
            <c:spPr>
              <a:solidFill>
                <a:srgbClr val="FF000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1-A86D-4568-8C18-53F25816C7E3}"/>
              </c:ext>
            </c:extLst>
          </c:dPt>
          <c:dPt>
            <c:idx val="4"/>
            <c:invertIfNegative val="0"/>
            <c:bubble3D val="0"/>
            <c:spPr>
              <a:solidFill>
                <a:srgbClr val="FF000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2-A86D-4568-8C18-53F25816C7E3}"/>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Πάρα πολύ</c:v>
                </c:pt>
                <c:pt idx="1">
                  <c:v>Πολύ</c:v>
                </c:pt>
                <c:pt idx="2">
                  <c:v>Αρκετά</c:v>
                </c:pt>
                <c:pt idx="3">
                  <c:v>Όχι και τόσο</c:v>
                </c:pt>
                <c:pt idx="4">
                  <c:v>Καθόλου</c:v>
                </c:pt>
              </c:strCache>
            </c:strRef>
          </c:cat>
          <c:val>
            <c:numRef>
              <c:f>Sheet1!$B$2:$B$6</c:f>
              <c:numCache>
                <c:formatCode>General</c:formatCode>
                <c:ptCount val="5"/>
                <c:pt idx="0">
                  <c:v>48.1</c:v>
                </c:pt>
                <c:pt idx="1">
                  <c:v>11.9</c:v>
                </c:pt>
                <c:pt idx="2">
                  <c:v>35</c:v>
                </c:pt>
                <c:pt idx="3">
                  <c:v>3.6</c:v>
                </c:pt>
                <c:pt idx="4">
                  <c:v>1.3</c:v>
                </c:pt>
              </c:numCache>
            </c:numRef>
          </c:val>
          <c:extLst>
            <c:ext xmlns:c16="http://schemas.microsoft.com/office/drawing/2014/chart" uri="{C3380CC4-5D6E-409C-BE32-E72D297353CC}">
              <c16:uniqueId val="{00000009-89C0-4E09-88EC-3365274F26DF}"/>
            </c:ext>
          </c:extLst>
        </c:ser>
        <c:dLbls>
          <c:showLegendKey val="0"/>
          <c:showVal val="0"/>
          <c:showCatName val="0"/>
          <c:showSerName val="0"/>
          <c:showPercent val="0"/>
          <c:showBubbleSize val="0"/>
        </c:dLbls>
        <c:gapWidth val="100"/>
        <c:axId val="604608608"/>
        <c:axId val="604609000"/>
      </c:barChart>
      <c:catAx>
        <c:axId val="60460860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604609000"/>
        <c:crosses val="autoZero"/>
        <c:auto val="1"/>
        <c:lblAlgn val="ctr"/>
        <c:lblOffset val="100"/>
        <c:noMultiLvlLbl val="0"/>
      </c:catAx>
      <c:valAx>
        <c:axId val="604609000"/>
        <c:scaling>
          <c:orientation val="minMax"/>
          <c:max val="100"/>
        </c:scaling>
        <c:delete val="1"/>
        <c:axPos val="t"/>
        <c:numFmt formatCode="General" sourceLinked="1"/>
        <c:majorTickMark val="none"/>
        <c:minorTickMark val="none"/>
        <c:tickLblPos val="none"/>
        <c:crossAx val="604608608"/>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026242532046983"/>
          <c:y val="9.8987926395851557E-3"/>
          <c:w val="0.68546120538994337"/>
          <c:h val="0.98100486926416686"/>
        </c:manualLayout>
      </c:layout>
      <c:barChart>
        <c:barDir val="bar"/>
        <c:grouping val="clustered"/>
        <c:varyColors val="0"/>
        <c:ser>
          <c:idx val="0"/>
          <c:order val="0"/>
          <c:tx>
            <c:strRef>
              <c:f>Sheet1!$B$1</c:f>
              <c:strCache>
                <c:ptCount val="1"/>
                <c:pt idx="0">
                  <c:v>Column2</c:v>
                </c:pt>
              </c:strCache>
            </c:strRef>
          </c:tx>
          <c:spPr>
            <a:solidFill>
              <a:srgbClr val="0070C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invertIfNegative val="0"/>
          <c:dPt>
            <c:idx val="0"/>
            <c:invertIfNegative val="0"/>
            <c:bubble3D val="0"/>
            <c:spPr>
              <a:solidFill>
                <a:srgbClr val="0070C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1-50B3-4E05-A57E-5C712AA886C3}"/>
              </c:ext>
            </c:extLst>
          </c:dPt>
          <c:dPt>
            <c:idx val="1"/>
            <c:invertIfNegative val="0"/>
            <c:bubble3D val="0"/>
            <c:spPr>
              <a:solidFill>
                <a:srgbClr val="0070C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3-50B3-4E05-A57E-5C712AA886C3}"/>
              </c:ext>
            </c:extLst>
          </c:dPt>
          <c:dPt>
            <c:idx val="2"/>
            <c:invertIfNegative val="0"/>
            <c:bubble3D val="0"/>
            <c:spPr>
              <a:solidFill>
                <a:schemeClr val="accent1">
                  <a:lumMod val="60000"/>
                  <a:lumOff val="40000"/>
                </a:schemeClr>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5-50B3-4E05-A57E-5C712AA886C3}"/>
              </c:ext>
            </c:extLst>
          </c:dPt>
          <c:dPt>
            <c:idx val="3"/>
            <c:invertIfNegative val="0"/>
            <c:bubble3D val="0"/>
            <c:spPr>
              <a:solidFill>
                <a:srgbClr val="FF000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7-50B3-4E05-A57E-5C712AA886C3}"/>
              </c:ext>
            </c:extLst>
          </c:dPt>
          <c:dPt>
            <c:idx val="4"/>
            <c:invertIfNegative val="0"/>
            <c:bubble3D val="0"/>
            <c:spPr>
              <a:solidFill>
                <a:srgbClr val="FF000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9-50B3-4E05-A57E-5C712AA886C3}"/>
              </c:ext>
            </c:extLst>
          </c:dPt>
          <c:dPt>
            <c:idx val="5"/>
            <c:invertIfNegative val="0"/>
            <c:bubble3D val="0"/>
            <c:spPr>
              <a:solidFill>
                <a:schemeClr val="tx1"/>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B-50B3-4E05-A57E-5C712AA886C3}"/>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Πάρα πολύ</c:v>
                </c:pt>
                <c:pt idx="1">
                  <c:v>Πολύ</c:v>
                </c:pt>
                <c:pt idx="2">
                  <c:v>Αρκετά</c:v>
                </c:pt>
                <c:pt idx="3">
                  <c:v>Όχι και τόσο</c:v>
                </c:pt>
                <c:pt idx="4">
                  <c:v>Καθόλου</c:v>
                </c:pt>
                <c:pt idx="5">
                  <c:v>ΔΞ/ΔΑ</c:v>
                </c:pt>
              </c:strCache>
            </c:strRef>
          </c:cat>
          <c:val>
            <c:numRef>
              <c:f>Sheet1!$B$2:$B$7</c:f>
              <c:numCache>
                <c:formatCode>General</c:formatCode>
                <c:ptCount val="6"/>
                <c:pt idx="0">
                  <c:v>21.3</c:v>
                </c:pt>
                <c:pt idx="1">
                  <c:v>23.3</c:v>
                </c:pt>
                <c:pt idx="2">
                  <c:v>35.200000000000003</c:v>
                </c:pt>
                <c:pt idx="3">
                  <c:v>13.1</c:v>
                </c:pt>
                <c:pt idx="4">
                  <c:v>6.6</c:v>
                </c:pt>
                <c:pt idx="5">
                  <c:v>0.5</c:v>
                </c:pt>
              </c:numCache>
            </c:numRef>
          </c:val>
          <c:extLst>
            <c:ext xmlns:c16="http://schemas.microsoft.com/office/drawing/2014/chart" uri="{C3380CC4-5D6E-409C-BE32-E72D297353CC}">
              <c16:uniqueId val="{0000000C-50B3-4E05-A57E-5C712AA886C3}"/>
            </c:ext>
          </c:extLst>
        </c:ser>
        <c:dLbls>
          <c:showLegendKey val="0"/>
          <c:showVal val="0"/>
          <c:showCatName val="0"/>
          <c:showSerName val="0"/>
          <c:showPercent val="0"/>
          <c:showBubbleSize val="0"/>
        </c:dLbls>
        <c:gapWidth val="100"/>
        <c:axId val="604608608"/>
        <c:axId val="604609000"/>
      </c:barChart>
      <c:catAx>
        <c:axId val="60460860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604609000"/>
        <c:crosses val="autoZero"/>
        <c:auto val="1"/>
        <c:lblAlgn val="ctr"/>
        <c:lblOffset val="100"/>
        <c:noMultiLvlLbl val="0"/>
      </c:catAx>
      <c:valAx>
        <c:axId val="604609000"/>
        <c:scaling>
          <c:orientation val="minMax"/>
          <c:max val="100"/>
        </c:scaling>
        <c:delete val="1"/>
        <c:axPos val="t"/>
        <c:numFmt formatCode="General" sourceLinked="1"/>
        <c:majorTickMark val="none"/>
        <c:minorTickMark val="none"/>
        <c:tickLblPos val="none"/>
        <c:crossAx val="604608608"/>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695141993695981"/>
          <c:y val="6.4751512448567904E-3"/>
          <c:w val="0.72417246893989662"/>
          <c:h val="0.91808871799681135"/>
        </c:manualLayout>
      </c:layout>
      <c:barChart>
        <c:barDir val="bar"/>
        <c:grouping val="clustered"/>
        <c:varyColors val="0"/>
        <c:ser>
          <c:idx val="0"/>
          <c:order val="0"/>
          <c:tx>
            <c:strRef>
              <c:f>Sheet1!$B$1</c:f>
              <c:strCache>
                <c:ptCount val="1"/>
                <c:pt idx="0">
                  <c:v>Series 1</c:v>
                </c:pt>
              </c:strCache>
            </c:strRef>
          </c:tx>
          <c:spPr>
            <a:solidFill>
              <a:srgbClr val="FF000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invertIfNegative val="0"/>
          <c:dPt>
            <c:idx val="0"/>
            <c:invertIfNegative val="0"/>
            <c:bubble3D val="0"/>
            <c:spPr>
              <a:solidFill>
                <a:schemeClr val="accent1">
                  <a:lumMod val="75000"/>
                </a:schemeClr>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1-ABB3-418B-9B10-74B00A9F18DD}"/>
              </c:ext>
            </c:extLst>
          </c:dPt>
          <c:dPt>
            <c:idx val="1"/>
            <c:invertIfNegative val="0"/>
            <c:bubble3D val="0"/>
            <c:spPr>
              <a:solidFill>
                <a:schemeClr val="bg1">
                  <a:lumMod val="75000"/>
                </a:schemeClr>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3-ABB3-418B-9B10-74B00A9F18DD}"/>
              </c:ext>
            </c:extLst>
          </c:dPt>
          <c:dPt>
            <c:idx val="2"/>
            <c:invertIfNegative val="0"/>
            <c:bubble3D val="0"/>
            <c:spPr>
              <a:solidFill>
                <a:schemeClr val="tx1">
                  <a:lumMod val="95000"/>
                  <a:lumOff val="5000"/>
                </a:schemeClr>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5-ABB3-418B-9B10-74B00A9F18DD}"/>
              </c:ext>
            </c:extLst>
          </c:dPt>
          <c:dPt>
            <c:idx val="3"/>
            <c:invertIfNegative val="0"/>
            <c:bubble3D val="0"/>
            <c:spPr>
              <a:solidFill>
                <a:srgbClr val="FF000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7-ABB3-418B-9B10-74B00A9F18DD}"/>
              </c:ext>
            </c:extLst>
          </c:dPt>
          <c:dPt>
            <c:idx val="4"/>
            <c:invertIfNegative val="0"/>
            <c:bubble3D val="0"/>
            <c:spPr>
              <a:solidFill>
                <a:srgbClr val="FF000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9-ABB3-418B-9B10-74B00A9F18DD}"/>
              </c:ext>
            </c:extLst>
          </c:dPt>
          <c:dPt>
            <c:idx val="5"/>
            <c:invertIfNegative val="0"/>
            <c:bubble3D val="0"/>
            <c:spPr>
              <a:solidFill>
                <a:srgbClr val="FF000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B-ABB3-418B-9B10-74B00A9F18DD}"/>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ΝΑΙ</c:v>
                </c:pt>
                <c:pt idx="1">
                  <c:v>ΟΧΙ</c:v>
                </c:pt>
                <c:pt idx="2">
                  <c:v>ΔΑ</c:v>
                </c:pt>
              </c:strCache>
            </c:strRef>
          </c:cat>
          <c:val>
            <c:numRef>
              <c:f>Sheet1!$B$2:$B$4</c:f>
              <c:numCache>
                <c:formatCode>General</c:formatCode>
                <c:ptCount val="3"/>
                <c:pt idx="0">
                  <c:v>51.7</c:v>
                </c:pt>
                <c:pt idx="1">
                  <c:v>43.7</c:v>
                </c:pt>
                <c:pt idx="2">
                  <c:v>4.5999999999999996</c:v>
                </c:pt>
              </c:numCache>
            </c:numRef>
          </c:val>
          <c:extLst>
            <c:ext xmlns:c16="http://schemas.microsoft.com/office/drawing/2014/chart" uri="{C3380CC4-5D6E-409C-BE32-E72D297353CC}">
              <c16:uniqueId val="{0000000C-ABB3-418B-9B10-74B00A9F18DD}"/>
            </c:ext>
          </c:extLst>
        </c:ser>
        <c:dLbls>
          <c:showLegendKey val="0"/>
          <c:showVal val="0"/>
          <c:showCatName val="0"/>
          <c:showSerName val="0"/>
          <c:showPercent val="0"/>
          <c:showBubbleSize val="0"/>
        </c:dLbls>
        <c:gapWidth val="88"/>
        <c:axId val="481327312"/>
        <c:axId val="481317904"/>
      </c:barChart>
      <c:catAx>
        <c:axId val="48132731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481317904"/>
        <c:crosses val="autoZero"/>
        <c:auto val="1"/>
        <c:lblAlgn val="ctr"/>
        <c:lblOffset val="100"/>
        <c:noMultiLvlLbl val="0"/>
      </c:catAx>
      <c:valAx>
        <c:axId val="481317904"/>
        <c:scaling>
          <c:orientation val="minMax"/>
          <c:max val="100"/>
        </c:scaling>
        <c:delete val="1"/>
        <c:axPos val="t"/>
        <c:numFmt formatCode="General" sourceLinked="1"/>
        <c:majorTickMark val="none"/>
        <c:minorTickMark val="none"/>
        <c:tickLblPos val="none"/>
        <c:crossAx val="481327312"/>
        <c:crosses val="autoZero"/>
        <c:crossBetween val="between"/>
        <c:majorUnit val="20"/>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202231463846308"/>
          <c:y val="1.8995159255383396E-2"/>
          <c:w val="0.68546120538994337"/>
          <c:h val="0.98100486926416686"/>
        </c:manualLayout>
      </c:layout>
      <c:barChart>
        <c:barDir val="bar"/>
        <c:grouping val="clustered"/>
        <c:varyColors val="0"/>
        <c:ser>
          <c:idx val="0"/>
          <c:order val="0"/>
          <c:tx>
            <c:strRef>
              <c:f>Sheet1!$B$1</c:f>
              <c:strCache>
                <c:ptCount val="1"/>
                <c:pt idx="0">
                  <c:v>Series 1</c:v>
                </c:pt>
              </c:strCache>
            </c:strRef>
          </c:tx>
          <c:spPr>
            <a:solidFill>
              <a:srgbClr val="0070C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invertIfNegative val="0"/>
          <c:dPt>
            <c:idx val="0"/>
            <c:invertIfNegative val="0"/>
            <c:bubble3D val="0"/>
            <c:spPr>
              <a:solidFill>
                <a:srgbClr val="0070C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1-AFCA-4B1C-B487-EC532E6E1C0A}"/>
              </c:ext>
            </c:extLst>
          </c:dPt>
          <c:dPt>
            <c:idx val="1"/>
            <c:invertIfNegative val="0"/>
            <c:bubble3D val="0"/>
            <c:spPr>
              <a:solidFill>
                <a:srgbClr val="0070C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3-AFCA-4B1C-B487-EC532E6E1C0A}"/>
              </c:ext>
            </c:extLst>
          </c:dPt>
          <c:dPt>
            <c:idx val="2"/>
            <c:invertIfNegative val="0"/>
            <c:bubble3D val="0"/>
            <c:spPr>
              <a:solidFill>
                <a:schemeClr val="accent1">
                  <a:lumMod val="60000"/>
                  <a:lumOff val="40000"/>
                </a:schemeClr>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5-AFCA-4B1C-B487-EC532E6E1C0A}"/>
              </c:ext>
            </c:extLst>
          </c:dPt>
          <c:dPt>
            <c:idx val="3"/>
            <c:invertIfNegative val="0"/>
            <c:bubble3D val="0"/>
            <c:spPr>
              <a:solidFill>
                <a:srgbClr val="FF000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7-AFCA-4B1C-B487-EC532E6E1C0A}"/>
              </c:ext>
            </c:extLst>
          </c:dPt>
          <c:dPt>
            <c:idx val="4"/>
            <c:invertIfNegative val="0"/>
            <c:bubble3D val="0"/>
            <c:spPr>
              <a:solidFill>
                <a:srgbClr val="FF000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9-AFCA-4B1C-B487-EC532E6E1C0A}"/>
              </c:ext>
            </c:extLst>
          </c:dPt>
          <c:dPt>
            <c:idx val="5"/>
            <c:invertIfNegative val="0"/>
            <c:bubble3D val="0"/>
            <c:spPr>
              <a:solidFill>
                <a:schemeClr val="tx1"/>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0-B8A3-4667-802E-C31A83E92F8B}"/>
              </c:ext>
            </c:extLst>
          </c:dPt>
          <c:dPt>
            <c:idx val="6"/>
            <c:invertIfNegative val="0"/>
            <c:bubble3D val="0"/>
            <c:spPr>
              <a:solidFill>
                <a:schemeClr val="tx1"/>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1-B8A3-4667-802E-C31A83E92F8B}"/>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Πάρα πολύ</c:v>
                </c:pt>
                <c:pt idx="1">
                  <c:v>Πολύ</c:v>
                </c:pt>
                <c:pt idx="2">
                  <c:v>Αρκετά</c:v>
                </c:pt>
                <c:pt idx="3">
                  <c:v>Όχι και τόσο</c:v>
                </c:pt>
                <c:pt idx="4">
                  <c:v>Καθόλου</c:v>
                </c:pt>
                <c:pt idx="5">
                  <c:v>ΔΞ/ΔΑ</c:v>
                </c:pt>
              </c:strCache>
            </c:strRef>
          </c:cat>
          <c:val>
            <c:numRef>
              <c:f>Sheet1!$B$2:$B$7</c:f>
              <c:numCache>
                <c:formatCode>General</c:formatCode>
                <c:ptCount val="6"/>
                <c:pt idx="0">
                  <c:v>33.299999999999997</c:v>
                </c:pt>
                <c:pt idx="1">
                  <c:v>12.3</c:v>
                </c:pt>
                <c:pt idx="2">
                  <c:v>34.9</c:v>
                </c:pt>
                <c:pt idx="3">
                  <c:v>4.9000000000000004</c:v>
                </c:pt>
                <c:pt idx="4">
                  <c:v>13.8</c:v>
                </c:pt>
                <c:pt idx="5">
                  <c:v>0.8</c:v>
                </c:pt>
              </c:numCache>
            </c:numRef>
          </c:val>
          <c:extLst>
            <c:ext xmlns:c16="http://schemas.microsoft.com/office/drawing/2014/chart" uri="{C3380CC4-5D6E-409C-BE32-E72D297353CC}">
              <c16:uniqueId val="{0000000C-AFCA-4B1C-B487-EC532E6E1C0A}"/>
            </c:ext>
          </c:extLst>
        </c:ser>
        <c:dLbls>
          <c:showLegendKey val="0"/>
          <c:showVal val="0"/>
          <c:showCatName val="0"/>
          <c:showSerName val="0"/>
          <c:showPercent val="0"/>
          <c:showBubbleSize val="0"/>
        </c:dLbls>
        <c:gapWidth val="100"/>
        <c:axId val="604608608"/>
        <c:axId val="604609000"/>
      </c:barChart>
      <c:catAx>
        <c:axId val="60460860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604609000"/>
        <c:crosses val="autoZero"/>
        <c:auto val="1"/>
        <c:lblAlgn val="ctr"/>
        <c:lblOffset val="100"/>
        <c:noMultiLvlLbl val="0"/>
      </c:catAx>
      <c:valAx>
        <c:axId val="604609000"/>
        <c:scaling>
          <c:orientation val="minMax"/>
          <c:max val="100"/>
        </c:scaling>
        <c:delete val="1"/>
        <c:axPos val="t"/>
        <c:numFmt formatCode="General" sourceLinked="1"/>
        <c:majorTickMark val="none"/>
        <c:minorTickMark val="none"/>
        <c:tickLblPos val="none"/>
        <c:crossAx val="604608608"/>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774598294500283"/>
          <c:y val="1.8995256819026803E-2"/>
          <c:w val="0.68546120538994337"/>
          <c:h val="0.98100486926416686"/>
        </c:manualLayout>
      </c:layout>
      <c:barChart>
        <c:barDir val="bar"/>
        <c:grouping val="clustered"/>
        <c:varyColors val="0"/>
        <c:ser>
          <c:idx val="0"/>
          <c:order val="0"/>
          <c:tx>
            <c:strRef>
              <c:f>Sheet1!$B$1</c:f>
              <c:strCache>
                <c:ptCount val="1"/>
                <c:pt idx="0">
                  <c:v>Series 1</c:v>
                </c:pt>
              </c:strCache>
            </c:strRef>
          </c:tx>
          <c:spPr>
            <a:solidFill>
              <a:srgbClr val="0070C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invertIfNegative val="0"/>
          <c:dPt>
            <c:idx val="0"/>
            <c:invertIfNegative val="0"/>
            <c:bubble3D val="0"/>
            <c:spPr>
              <a:solidFill>
                <a:srgbClr val="0070C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1-AFCA-4B1C-B487-EC532E6E1C0A}"/>
              </c:ext>
            </c:extLst>
          </c:dPt>
          <c:dPt>
            <c:idx val="1"/>
            <c:invertIfNegative val="0"/>
            <c:bubble3D val="0"/>
            <c:spPr>
              <a:solidFill>
                <a:srgbClr val="0070C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3-AFCA-4B1C-B487-EC532E6E1C0A}"/>
              </c:ext>
            </c:extLst>
          </c:dPt>
          <c:dPt>
            <c:idx val="2"/>
            <c:invertIfNegative val="0"/>
            <c:bubble3D val="0"/>
            <c:spPr>
              <a:solidFill>
                <a:srgbClr val="FF000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5-AFCA-4B1C-B487-EC532E6E1C0A}"/>
              </c:ext>
            </c:extLst>
          </c:dPt>
          <c:dPt>
            <c:idx val="3"/>
            <c:invertIfNegative val="0"/>
            <c:bubble3D val="0"/>
            <c:spPr>
              <a:solidFill>
                <a:srgbClr val="FF0000"/>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7-AFCA-4B1C-B487-EC532E6E1C0A}"/>
              </c:ext>
            </c:extLst>
          </c:dPt>
          <c:dPt>
            <c:idx val="4"/>
            <c:invertIfNegative val="0"/>
            <c:bubble3D val="0"/>
            <c:spPr>
              <a:solidFill>
                <a:schemeClr val="bg1">
                  <a:lumMod val="50000"/>
                </a:schemeClr>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9-AFCA-4B1C-B487-EC532E6E1C0A}"/>
              </c:ext>
            </c:extLst>
          </c:dPt>
          <c:dPt>
            <c:idx val="5"/>
            <c:invertIfNegative val="0"/>
            <c:bubble3D val="0"/>
            <c:spPr>
              <a:solidFill>
                <a:schemeClr val="tx1"/>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0-B8A3-4667-802E-C31A83E92F8B}"/>
              </c:ext>
            </c:extLst>
          </c:dPt>
          <c:dPt>
            <c:idx val="6"/>
            <c:invertIfNegative val="0"/>
            <c:bubble3D val="0"/>
            <c:spPr>
              <a:solidFill>
                <a:schemeClr val="tx1"/>
              </a:solidFill>
              <a:ln>
                <a:noFill/>
              </a:ln>
              <a:effectLst>
                <a:innerShdw blurRad="63500" dist="50800" dir="2700000">
                  <a:schemeClr val="bg1">
                    <a:lumMod val="75000"/>
                    <a:alpha val="50000"/>
                  </a:schemeClr>
                </a:innerShdw>
                <a:softEdge rad="0"/>
              </a:effectLst>
              <a:scene3d>
                <a:camera prst="orthographicFront"/>
                <a:lightRig rig="threePt" dir="t"/>
              </a:scene3d>
              <a:sp3d>
                <a:bevelB/>
              </a:sp3d>
            </c:spPr>
            <c:extLst>
              <c:ext xmlns:c16="http://schemas.microsoft.com/office/drawing/2014/chart" uri="{C3380CC4-5D6E-409C-BE32-E72D297353CC}">
                <c16:uniqueId val="{00000001-B8A3-4667-802E-C31A83E92F8B}"/>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Σίγουρα Ναι</c:v>
                </c:pt>
                <c:pt idx="1">
                  <c:v>Μάλλον Ναι</c:v>
                </c:pt>
                <c:pt idx="2">
                  <c:v>Μάλλον Όχι</c:v>
                </c:pt>
                <c:pt idx="3">
                  <c:v>Σίγουρα Όχι</c:v>
                </c:pt>
                <c:pt idx="4">
                  <c:v>ΔΞ</c:v>
                </c:pt>
              </c:strCache>
            </c:strRef>
          </c:cat>
          <c:val>
            <c:numRef>
              <c:f>Sheet1!$B$2:$B$6</c:f>
              <c:numCache>
                <c:formatCode>General</c:formatCode>
                <c:ptCount val="5"/>
                <c:pt idx="0">
                  <c:v>20.100000000000001</c:v>
                </c:pt>
                <c:pt idx="1">
                  <c:v>35</c:v>
                </c:pt>
                <c:pt idx="2">
                  <c:v>18</c:v>
                </c:pt>
                <c:pt idx="3">
                  <c:v>22.4</c:v>
                </c:pt>
                <c:pt idx="4">
                  <c:v>4.5</c:v>
                </c:pt>
              </c:numCache>
            </c:numRef>
          </c:val>
          <c:extLst>
            <c:ext xmlns:c16="http://schemas.microsoft.com/office/drawing/2014/chart" uri="{C3380CC4-5D6E-409C-BE32-E72D297353CC}">
              <c16:uniqueId val="{0000000C-AFCA-4B1C-B487-EC532E6E1C0A}"/>
            </c:ext>
          </c:extLst>
        </c:ser>
        <c:dLbls>
          <c:showLegendKey val="0"/>
          <c:showVal val="0"/>
          <c:showCatName val="0"/>
          <c:showSerName val="0"/>
          <c:showPercent val="0"/>
          <c:showBubbleSize val="0"/>
        </c:dLbls>
        <c:gapWidth val="100"/>
        <c:axId val="604608608"/>
        <c:axId val="604609000"/>
      </c:barChart>
      <c:catAx>
        <c:axId val="60460860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604609000"/>
        <c:crosses val="autoZero"/>
        <c:auto val="1"/>
        <c:lblAlgn val="ctr"/>
        <c:lblOffset val="100"/>
        <c:noMultiLvlLbl val="0"/>
      </c:catAx>
      <c:valAx>
        <c:axId val="604609000"/>
        <c:scaling>
          <c:orientation val="minMax"/>
          <c:max val="100"/>
        </c:scaling>
        <c:delete val="1"/>
        <c:axPos val="t"/>
        <c:numFmt formatCode="General" sourceLinked="1"/>
        <c:majorTickMark val="none"/>
        <c:minorTickMark val="none"/>
        <c:tickLblPos val="none"/>
        <c:crossAx val="604608608"/>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8645" y="0"/>
            <a:ext cx="2944283" cy="498295"/>
          </a:xfrm>
          <a:prstGeom prst="rect">
            <a:avLst/>
          </a:prstGeom>
        </p:spPr>
        <p:txBody>
          <a:bodyPr vert="horz" lIns="91440" tIns="45720" rIns="91440" bIns="45720" rtlCol="0"/>
          <a:lstStyle>
            <a:lvl1pPr algn="r">
              <a:defRPr sz="1200"/>
            </a:lvl1pPr>
          </a:lstStyle>
          <a:p>
            <a:fld id="{18A6B507-8175-4E60-8C83-31D32E2FE629}" type="datetimeFigureOut">
              <a:rPr lang="en-US" smtClean="0"/>
              <a:t>11/11/2022</a:t>
            </a:fld>
            <a:endParaRPr lang="en-US"/>
          </a:p>
        </p:txBody>
      </p:sp>
      <p:sp>
        <p:nvSpPr>
          <p:cNvPr id="4" name="Footer Placeholder 3"/>
          <p:cNvSpPr>
            <a:spLocks noGrp="1"/>
          </p:cNvSpPr>
          <p:nvPr>
            <p:ph type="ftr" sz="quarter" idx="2"/>
          </p:nvPr>
        </p:nvSpPr>
        <p:spPr>
          <a:xfrm>
            <a:off x="0" y="9433107"/>
            <a:ext cx="2944283" cy="49829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8645" y="9433107"/>
            <a:ext cx="2944283" cy="498294"/>
          </a:xfrm>
          <a:prstGeom prst="rect">
            <a:avLst/>
          </a:prstGeom>
        </p:spPr>
        <p:txBody>
          <a:bodyPr vert="horz" lIns="91440" tIns="45720" rIns="91440" bIns="45720" rtlCol="0" anchor="b"/>
          <a:lstStyle>
            <a:lvl1pPr algn="r">
              <a:defRPr sz="1200"/>
            </a:lvl1pPr>
          </a:lstStyle>
          <a:p>
            <a:fld id="{6AF97419-8578-4AC1-B649-6B0147DE5FAE}" type="slidenum">
              <a:rPr lang="en-US" smtClean="0"/>
              <a:t>‹#›</a:t>
            </a:fld>
            <a:endParaRPr lang="en-US"/>
          </a:p>
        </p:txBody>
      </p:sp>
    </p:spTree>
    <p:extLst>
      <p:ext uri="{BB962C8B-B14F-4D97-AF65-F5344CB8AC3E}">
        <p14:creationId xmlns:p14="http://schemas.microsoft.com/office/powerpoint/2010/main" val="36358972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F7B570AC-322A-41D8-B506-F36C82067D39}" type="datetimeFigureOut">
              <a:rPr lang="en-US" smtClean="0"/>
              <a:t>11/11/2022</a:t>
            </a:fld>
            <a:endParaRPr lang="en-US"/>
          </a:p>
        </p:txBody>
      </p:sp>
      <p:sp>
        <p:nvSpPr>
          <p:cNvPr id="4" name="Slide Image Placeholder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1DFDDC3B-9DD3-493B-B3BE-9A99597CB288}" type="slidenum">
              <a:rPr lang="en-US" smtClean="0"/>
              <a:t>‹#›</a:t>
            </a:fld>
            <a:endParaRPr lang="en-US"/>
          </a:p>
        </p:txBody>
      </p:sp>
    </p:spTree>
    <p:extLst>
      <p:ext uri="{BB962C8B-B14F-4D97-AF65-F5344CB8AC3E}">
        <p14:creationId xmlns:p14="http://schemas.microsoft.com/office/powerpoint/2010/main" val="3155329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5248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6674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2"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38202"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1" y="6356351"/>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8A486A-E5C7-4291-BD00-DE45F442A650}" type="datetime1">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11/11/2022</a:t>
            </a:fld>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a:xfrm>
            <a:off x="4038602" y="6356351"/>
            <a:ext cx="411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2459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7624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94054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1"/>
          <p:cNvGraphicFramePr>
            <a:graphicFrameLocks noChangeAspect="1"/>
          </p:cNvGraphicFramePr>
          <p:nvPr userDrawn="1"/>
        </p:nvGraphicFramePr>
        <p:xfrm>
          <a:off x="10877709" y="103944"/>
          <a:ext cx="597947" cy="569156"/>
        </p:xfrm>
        <a:graphic>
          <a:graphicData uri="http://schemas.openxmlformats.org/presentationml/2006/ole">
            <mc:AlternateContent xmlns:mc="http://schemas.openxmlformats.org/markup-compatibility/2006">
              <mc:Choice xmlns:v="urn:schemas-microsoft-com:vml" Requires="v">
                <p:oleObj name="Picture" r:id="rId7" imgW="1248566" imgH="1248566" progId="Word.Picture.8">
                  <p:embed/>
                </p:oleObj>
              </mc:Choice>
              <mc:Fallback>
                <p:oleObj name="Picture" r:id="rId7" imgW="1248566" imgH="1248566" progId="Word.Picture.8">
                  <p:embed/>
                  <p:pic>
                    <p:nvPicPr>
                      <p:cNvPr id="8" name="Object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877709" y="103944"/>
                        <a:ext cx="597947" cy="569156"/>
                      </a:xfrm>
                      <a:prstGeom prst="rect">
                        <a:avLst/>
                      </a:prstGeom>
                      <a:noFill/>
                    </p:spPr>
                  </p:pic>
                </p:oleObj>
              </mc:Fallback>
            </mc:AlternateContent>
          </a:graphicData>
        </a:graphic>
      </p:graphicFrame>
      <p:sp>
        <p:nvSpPr>
          <p:cNvPr id="9" name="Freeform 8"/>
          <p:cNvSpPr/>
          <p:nvPr userDrawn="1"/>
        </p:nvSpPr>
        <p:spPr>
          <a:xfrm>
            <a:off x="25400" y="558800"/>
            <a:ext cx="12166601" cy="152400"/>
          </a:xfrm>
          <a:custGeom>
            <a:avLst/>
            <a:gdLst>
              <a:gd name="connsiteX0" fmla="*/ 0 w 12166600"/>
              <a:gd name="connsiteY0" fmla="*/ 0 h 152400"/>
              <a:gd name="connsiteX1" fmla="*/ 10718800 w 12166600"/>
              <a:gd name="connsiteY1" fmla="*/ 0 h 152400"/>
              <a:gd name="connsiteX2" fmla="*/ 10795000 w 12166600"/>
              <a:gd name="connsiteY2" fmla="*/ 152400 h 152400"/>
              <a:gd name="connsiteX3" fmla="*/ 11455400 w 12166600"/>
              <a:gd name="connsiteY3" fmla="*/ 152400 h 152400"/>
              <a:gd name="connsiteX4" fmla="*/ 11544300 w 12166600"/>
              <a:gd name="connsiteY4" fmla="*/ 0 h 152400"/>
              <a:gd name="connsiteX5" fmla="*/ 12166600 w 12166600"/>
              <a:gd name="connsiteY5" fmla="*/ 0 h 15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66600" h="152400">
                <a:moveTo>
                  <a:pt x="0" y="0"/>
                </a:moveTo>
                <a:lnTo>
                  <a:pt x="10718800" y="0"/>
                </a:lnTo>
                <a:lnTo>
                  <a:pt x="10795000" y="152400"/>
                </a:lnTo>
                <a:lnTo>
                  <a:pt x="11455400" y="152400"/>
                </a:lnTo>
                <a:lnTo>
                  <a:pt x="11544300" y="0"/>
                </a:lnTo>
                <a:lnTo>
                  <a:pt x="12166600" y="0"/>
                </a:lnTo>
              </a:path>
            </a:pathLst>
          </a:cu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1"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734" name="Picture 590" descr="ΕΛΙΝΥΑΕ"/>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10367111" y="5982158"/>
            <a:ext cx="1824889" cy="910961"/>
          </a:xfrm>
          <a:prstGeom prst="rect">
            <a:avLst/>
          </a:prstGeom>
          <a:noFill/>
          <a:extLst>
            <a:ext uri="{909E8E84-426E-40DD-AFC4-6F175D3DCCD1}">
              <a14:hiddenFill xmlns:a14="http://schemas.microsoft.com/office/drawing/2010/main">
                <a:solidFill>
                  <a:srgbClr val="FFFFFF"/>
                </a:solidFill>
              </a14:hiddenFill>
            </a:ext>
          </a:extLst>
        </p:spPr>
      </p:pic>
      <p:sp>
        <p:nvSpPr>
          <p:cNvPr id="11" name="Slide Number Placeholder 5"/>
          <p:cNvSpPr txBox="1">
            <a:spLocks/>
          </p:cNvSpPr>
          <p:nvPr userDrawn="1"/>
        </p:nvSpPr>
        <p:spPr>
          <a:xfrm>
            <a:off x="10156077" y="6437638"/>
            <a:ext cx="547652" cy="365125"/>
          </a:xfrm>
          <a:prstGeom prst="rect">
            <a:avLst/>
          </a:prstGeom>
          <a:ln>
            <a:noFill/>
          </a:ln>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22566-AB69-4E46-9D4B-317D7EB259F8}" type="slidenum">
              <a:rPr lang="en-US" sz="1200" smtClean="0"/>
              <a:pPr/>
              <a:t>‹#›</a:t>
            </a:fld>
            <a:endParaRPr lang="en-US" sz="1200" dirty="0"/>
          </a:p>
        </p:txBody>
      </p:sp>
    </p:spTree>
    <p:extLst>
      <p:ext uri="{BB962C8B-B14F-4D97-AF65-F5344CB8AC3E}">
        <p14:creationId xmlns:p14="http://schemas.microsoft.com/office/powerpoint/2010/main" val="3697664507"/>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2" r:id="rId4"/>
    <p:sldLayoutId id="2147483673" r:id="rId5"/>
  </p:sldLayoutIdLst>
  <p:hf hdr="0" ftr="0" dt="0"/>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p:cNvGraphicFramePr/>
          <p:nvPr>
            <p:extLst>
              <p:ext uri="{D42A27DB-BD31-4B8C-83A1-F6EECF244321}">
                <p14:modId xmlns:p14="http://schemas.microsoft.com/office/powerpoint/2010/main" val="118228037"/>
              </p:ext>
            </p:extLst>
          </p:nvPr>
        </p:nvGraphicFramePr>
        <p:xfrm>
          <a:off x="400594" y="1108937"/>
          <a:ext cx="6156960" cy="5131939"/>
        </p:xfrm>
        <a:graphic>
          <a:graphicData uri="http://schemas.openxmlformats.org/drawingml/2006/chart">
            <c:chart xmlns:c="http://schemas.openxmlformats.org/drawingml/2006/chart" xmlns:r="http://schemas.openxmlformats.org/officeDocument/2006/relationships" r:id="rId2"/>
          </a:graphicData>
        </a:graphic>
      </p:graphicFrame>
      <p:sp>
        <p:nvSpPr>
          <p:cNvPr id="18" name="Subtitle 2"/>
          <p:cNvSpPr txBox="1">
            <a:spLocks/>
          </p:cNvSpPr>
          <p:nvPr/>
        </p:nvSpPr>
        <p:spPr>
          <a:xfrm>
            <a:off x="882150" y="6279081"/>
            <a:ext cx="9447559" cy="218719"/>
          </a:xfrm>
          <a:prstGeom prst="rect">
            <a:avLst/>
          </a:prstGeom>
        </p:spPr>
        <p:txBody>
          <a:bodyPr>
            <a:noAutofit/>
          </a:bodyPr>
          <a:lstStyle>
            <a:lvl1pPr marL="342900" indent="-342900" algn="l" rtl="0" eaLnBrk="0" fontAlgn="base" hangingPunct="0">
              <a:spcBef>
                <a:spcPct val="20000"/>
              </a:spcBef>
              <a:spcAft>
                <a:spcPct val="0"/>
              </a:spcAft>
              <a:buChar char="•"/>
              <a:defRPr sz="3200">
                <a:solidFill>
                  <a:schemeClr val="tx1"/>
                </a:solidFill>
                <a:latin typeface="Calibri" panose="020F0502020204030204"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Calibri" panose="020F0502020204030204" pitchFamily="34" charset="0"/>
              </a:defRPr>
            </a:lvl2pPr>
            <a:lvl3pPr marL="1143000" indent="-228600" algn="l" rtl="0" eaLnBrk="0" fontAlgn="base" hangingPunct="0">
              <a:spcBef>
                <a:spcPct val="20000"/>
              </a:spcBef>
              <a:spcAft>
                <a:spcPct val="0"/>
              </a:spcAft>
              <a:buChar char="•"/>
              <a:defRPr sz="2400">
                <a:solidFill>
                  <a:schemeClr val="tx1"/>
                </a:solidFill>
                <a:latin typeface="Calibri" panose="020F0502020204030204" pitchFamily="34" charset="0"/>
              </a:defRPr>
            </a:lvl3pPr>
            <a:lvl4pPr marL="1600200" indent="-228600" algn="l" rtl="0" eaLnBrk="0" fontAlgn="base" hangingPunct="0">
              <a:spcBef>
                <a:spcPct val="20000"/>
              </a:spcBef>
              <a:spcAft>
                <a:spcPct val="0"/>
              </a:spcAft>
              <a:buChar char="–"/>
              <a:defRPr sz="2000">
                <a:solidFill>
                  <a:schemeClr val="tx1"/>
                </a:solidFill>
                <a:latin typeface="Calibri" panose="020F0502020204030204" pitchFamily="34" charset="0"/>
              </a:defRPr>
            </a:lvl4pPr>
            <a:lvl5pPr marL="2057400" indent="-228600" algn="l" rtl="0" eaLnBrk="0" fontAlgn="base" hangingPunct="0">
              <a:spcBef>
                <a:spcPct val="20000"/>
              </a:spcBef>
              <a:spcAft>
                <a:spcPct val="0"/>
              </a:spcAft>
              <a:buChar char="»"/>
              <a:defRPr sz="2000">
                <a:solidFill>
                  <a:schemeClr val="tx1"/>
                </a:solidFill>
                <a:latin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buNone/>
            </a:pPr>
            <a:r>
              <a:rPr lang="en-US" sz="900" dirty="0"/>
              <a:t>2. </a:t>
            </a:r>
            <a:r>
              <a:rPr lang="el-GR" sz="900" dirty="0"/>
              <a:t>Θα σας διαβάσω μια σειρά από θέματα και θα ήθελα να μου πείτε με σειρά προτεραιότητας δυνητικά  τις μεγαλύτερες απειλές για την επιχείρηση σας</a:t>
            </a:r>
            <a:r>
              <a:rPr lang="el-GR" dirty="0"/>
              <a:t> </a:t>
            </a:r>
          </a:p>
        </p:txBody>
      </p:sp>
      <p:sp>
        <p:nvSpPr>
          <p:cNvPr id="27" name="Title 1"/>
          <p:cNvSpPr txBox="1">
            <a:spLocks/>
          </p:cNvSpPr>
          <p:nvPr/>
        </p:nvSpPr>
        <p:spPr>
          <a:xfrm>
            <a:off x="882150" y="-14867"/>
            <a:ext cx="6025725" cy="58168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2000" b="1" dirty="0"/>
              <a:t>Μεγαλύτερες Απειλές για την επιχείρηση σας</a:t>
            </a:r>
          </a:p>
          <a:p>
            <a:r>
              <a:rPr lang="en-US" sz="1600" b="1" dirty="0">
                <a:solidFill>
                  <a:srgbClr val="FF0000"/>
                </a:solidFill>
              </a:rPr>
              <a:t>K</a:t>
            </a:r>
            <a:r>
              <a:rPr lang="el-GR" sz="1600" b="1" dirty="0" err="1">
                <a:solidFill>
                  <a:srgbClr val="FF0000"/>
                </a:solidFill>
              </a:rPr>
              <a:t>αθ΄υπόδειξη</a:t>
            </a:r>
            <a:endParaRPr lang="en-US" sz="1600" b="1" dirty="0">
              <a:solidFill>
                <a:srgbClr val="FF0000"/>
              </a:solidFill>
            </a:endParaRPr>
          </a:p>
        </p:txBody>
      </p:sp>
      <p:sp>
        <p:nvSpPr>
          <p:cNvPr id="28" name="Rectangle 27"/>
          <p:cNvSpPr/>
          <p:nvPr/>
        </p:nvSpPr>
        <p:spPr>
          <a:xfrm>
            <a:off x="8304987" y="213385"/>
            <a:ext cx="2105320" cy="276999"/>
          </a:xfrm>
          <a:prstGeom prst="rect">
            <a:avLst/>
          </a:prstGeom>
        </p:spPr>
        <p:txBody>
          <a:bodyPr wrap="none">
            <a:spAutoFit/>
          </a:bodyPr>
          <a:lstStyle/>
          <a:p>
            <a:r>
              <a:rPr lang="el-GR" sz="1200" dirty="0">
                <a:solidFill>
                  <a:srgbClr val="808080"/>
                </a:solidFill>
              </a:rPr>
              <a:t>Σύνολο ερωτηθέντων (</a:t>
            </a:r>
            <a:r>
              <a:rPr lang="en-US" sz="1200" dirty="0">
                <a:solidFill>
                  <a:srgbClr val="808080"/>
                </a:solidFill>
              </a:rPr>
              <a:t>N=</a:t>
            </a:r>
            <a:r>
              <a:rPr lang="el-GR" sz="1200" dirty="0">
                <a:solidFill>
                  <a:srgbClr val="808080"/>
                </a:solidFill>
              </a:rPr>
              <a:t>351)</a:t>
            </a:r>
            <a:r>
              <a:rPr lang="en-US" sz="1200" dirty="0">
                <a:solidFill>
                  <a:srgbClr val="808080"/>
                </a:solidFill>
              </a:rPr>
              <a:t> </a:t>
            </a:r>
          </a:p>
        </p:txBody>
      </p:sp>
      <p:graphicFrame>
        <p:nvGraphicFramePr>
          <p:cNvPr id="16" name="Chart 15"/>
          <p:cNvGraphicFramePr/>
          <p:nvPr>
            <p:extLst>
              <p:ext uri="{D42A27DB-BD31-4B8C-83A1-F6EECF244321}">
                <p14:modId xmlns:p14="http://schemas.microsoft.com/office/powerpoint/2010/main" val="1353763041"/>
              </p:ext>
            </p:extLst>
          </p:nvPr>
        </p:nvGraphicFramePr>
        <p:xfrm>
          <a:off x="6753497" y="1171309"/>
          <a:ext cx="5438504" cy="5131939"/>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891245" y="684399"/>
            <a:ext cx="1380506" cy="369332"/>
          </a:xfrm>
          <a:prstGeom prst="rect">
            <a:avLst/>
          </a:prstGeom>
          <a:noFill/>
        </p:spPr>
        <p:txBody>
          <a:bodyPr wrap="none" rtlCol="0">
            <a:spAutoFit/>
          </a:bodyPr>
          <a:lstStyle/>
          <a:p>
            <a:r>
              <a:rPr lang="el-GR" dirty="0"/>
              <a:t>1</a:t>
            </a:r>
            <a:r>
              <a:rPr lang="el-GR" baseline="30000" dirty="0"/>
              <a:t>η</a:t>
            </a:r>
            <a:r>
              <a:rPr lang="el-GR" dirty="0"/>
              <a:t> Αναφορά </a:t>
            </a:r>
          </a:p>
        </p:txBody>
      </p:sp>
      <p:sp>
        <p:nvSpPr>
          <p:cNvPr id="20" name="TextBox 19"/>
          <p:cNvSpPr txBox="1"/>
          <p:nvPr/>
        </p:nvSpPr>
        <p:spPr>
          <a:xfrm>
            <a:off x="8733787" y="780897"/>
            <a:ext cx="2174441" cy="369332"/>
          </a:xfrm>
          <a:prstGeom prst="rect">
            <a:avLst/>
          </a:prstGeom>
          <a:noFill/>
        </p:spPr>
        <p:txBody>
          <a:bodyPr wrap="none" rtlCol="0">
            <a:spAutoFit/>
          </a:bodyPr>
          <a:lstStyle/>
          <a:p>
            <a:r>
              <a:rPr lang="el-GR" dirty="0"/>
              <a:t>Συνολικές Αναφορές </a:t>
            </a:r>
          </a:p>
        </p:txBody>
      </p:sp>
      <p:sp>
        <p:nvSpPr>
          <p:cNvPr id="9" name="Rectangle 8"/>
          <p:cNvSpPr/>
          <p:nvPr/>
        </p:nvSpPr>
        <p:spPr>
          <a:xfrm>
            <a:off x="364875" y="3480669"/>
            <a:ext cx="4981303" cy="311021"/>
          </a:xfrm>
          <a:prstGeom prst="rect">
            <a:avLst/>
          </a:pr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TextBox 9"/>
          <p:cNvSpPr txBox="1"/>
          <p:nvPr/>
        </p:nvSpPr>
        <p:spPr>
          <a:xfrm>
            <a:off x="4069625" y="3422358"/>
            <a:ext cx="999376" cy="369332"/>
          </a:xfrm>
          <a:prstGeom prst="rect">
            <a:avLst/>
          </a:prstGeom>
          <a:noFill/>
        </p:spPr>
        <p:txBody>
          <a:bodyPr wrap="none" rtlCol="0">
            <a:spAutoFit/>
          </a:bodyPr>
          <a:lstStyle/>
          <a:p>
            <a:r>
              <a:rPr lang="el-GR" b="1" dirty="0"/>
              <a:t>7</a:t>
            </a:r>
            <a:r>
              <a:rPr lang="el-GR" b="1" baseline="30000" dirty="0"/>
              <a:t>η</a:t>
            </a:r>
            <a:r>
              <a:rPr lang="el-GR" b="1" dirty="0"/>
              <a:t> Θέση </a:t>
            </a:r>
          </a:p>
        </p:txBody>
      </p:sp>
      <p:sp>
        <p:nvSpPr>
          <p:cNvPr id="11" name="Rectangle 10"/>
          <p:cNvSpPr/>
          <p:nvPr/>
        </p:nvSpPr>
        <p:spPr>
          <a:xfrm>
            <a:off x="6074229" y="3540529"/>
            <a:ext cx="4981303" cy="311021"/>
          </a:xfrm>
          <a:prstGeom prst="rect">
            <a:avLst/>
          </a:prstGeom>
          <a:no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TextBox 11"/>
          <p:cNvSpPr txBox="1"/>
          <p:nvPr/>
        </p:nvSpPr>
        <p:spPr>
          <a:xfrm>
            <a:off x="10056156" y="3482218"/>
            <a:ext cx="999376" cy="369332"/>
          </a:xfrm>
          <a:prstGeom prst="rect">
            <a:avLst/>
          </a:prstGeom>
          <a:noFill/>
        </p:spPr>
        <p:txBody>
          <a:bodyPr wrap="none" rtlCol="0">
            <a:spAutoFit/>
          </a:bodyPr>
          <a:lstStyle/>
          <a:p>
            <a:r>
              <a:rPr lang="el-GR" b="1" dirty="0"/>
              <a:t>5</a:t>
            </a:r>
            <a:r>
              <a:rPr lang="el-GR" b="1" baseline="30000" dirty="0"/>
              <a:t>η</a:t>
            </a:r>
            <a:r>
              <a:rPr lang="el-GR" b="1" dirty="0"/>
              <a:t> Θέση </a:t>
            </a:r>
          </a:p>
        </p:txBody>
      </p:sp>
      <p:graphicFrame>
        <p:nvGraphicFramePr>
          <p:cNvPr id="2" name="Table 1"/>
          <p:cNvGraphicFramePr>
            <a:graphicFrameLocks noGrp="1"/>
          </p:cNvGraphicFramePr>
          <p:nvPr>
            <p:extLst>
              <p:ext uri="{D42A27DB-BD31-4B8C-83A1-F6EECF244321}">
                <p14:modId xmlns:p14="http://schemas.microsoft.com/office/powerpoint/2010/main" val="1690693462"/>
              </p:ext>
            </p:extLst>
          </p:nvPr>
        </p:nvGraphicFramePr>
        <p:xfrm>
          <a:off x="5791200" y="1150232"/>
          <a:ext cx="609600" cy="4971897"/>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3056585752"/>
                    </a:ext>
                  </a:extLst>
                </a:gridCol>
              </a:tblGrid>
              <a:tr h="552433">
                <a:tc>
                  <a:txBody>
                    <a:bodyPr/>
                    <a:lstStyle/>
                    <a:p>
                      <a:pPr algn="ctr" fontAlgn="b"/>
                      <a:r>
                        <a:rPr lang="el-GR" sz="1100" b="1" u="none" strike="noStrike" dirty="0">
                          <a:effectLst/>
                        </a:rPr>
                        <a:t>184</a:t>
                      </a:r>
                      <a:endParaRPr lang="el-GR" sz="1100" b="1" i="0" u="none" strike="noStrike" dirty="0">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extLst>
                  <a:ext uri="{0D108BD9-81ED-4DB2-BD59-A6C34878D82A}">
                    <a16:rowId xmlns:a16="http://schemas.microsoft.com/office/drawing/2014/main" val="1605684452"/>
                  </a:ext>
                </a:extLst>
              </a:tr>
              <a:tr h="552433">
                <a:tc>
                  <a:txBody>
                    <a:bodyPr/>
                    <a:lstStyle/>
                    <a:p>
                      <a:pPr algn="ctr" fontAlgn="b"/>
                      <a:r>
                        <a:rPr lang="el-GR" sz="1100" b="1" u="none" strike="noStrike" dirty="0">
                          <a:solidFill>
                            <a:srgbClr val="FF0000"/>
                          </a:solidFill>
                          <a:effectLst/>
                        </a:rPr>
                        <a:t>419</a:t>
                      </a:r>
                      <a:endParaRPr lang="el-GR" sz="1100" b="1" i="0" u="none" strike="noStrike" dirty="0">
                        <a:solidFill>
                          <a:srgbClr val="FF0000"/>
                        </a:solidFill>
                        <a:effectLst/>
                        <a:latin typeface="Calibri" panose="020F0502020204030204" pitchFamily="34" charset="0"/>
                      </a:endParaRPr>
                    </a:p>
                  </a:txBody>
                  <a:tcPr marL="7620" marR="7620" marT="7620" marB="0" anchor="ctr">
                    <a:solidFill>
                      <a:schemeClr val="accent2">
                        <a:lumMod val="20000"/>
                        <a:lumOff val="80000"/>
                      </a:schemeClr>
                    </a:solidFill>
                  </a:tcPr>
                </a:tc>
                <a:extLst>
                  <a:ext uri="{0D108BD9-81ED-4DB2-BD59-A6C34878D82A}">
                    <a16:rowId xmlns:a16="http://schemas.microsoft.com/office/drawing/2014/main" val="4204672489"/>
                  </a:ext>
                </a:extLst>
              </a:tr>
              <a:tr h="552433">
                <a:tc>
                  <a:txBody>
                    <a:bodyPr/>
                    <a:lstStyle/>
                    <a:p>
                      <a:pPr algn="ctr" fontAlgn="b"/>
                      <a:r>
                        <a:rPr lang="el-GR" sz="1100" b="1" u="none" strike="noStrike" dirty="0">
                          <a:effectLst/>
                        </a:rPr>
                        <a:t>272</a:t>
                      </a:r>
                      <a:endParaRPr lang="el-GR" sz="1100" b="1" i="0" u="none" strike="noStrike" dirty="0">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extLst>
                  <a:ext uri="{0D108BD9-81ED-4DB2-BD59-A6C34878D82A}">
                    <a16:rowId xmlns:a16="http://schemas.microsoft.com/office/drawing/2014/main" val="1372435684"/>
                  </a:ext>
                </a:extLst>
              </a:tr>
              <a:tr h="552433">
                <a:tc>
                  <a:txBody>
                    <a:bodyPr/>
                    <a:lstStyle/>
                    <a:p>
                      <a:pPr algn="ctr" fontAlgn="b"/>
                      <a:r>
                        <a:rPr lang="el-GR" sz="1100" b="1" u="none" strike="noStrike" dirty="0">
                          <a:solidFill>
                            <a:srgbClr val="FF0000"/>
                          </a:solidFill>
                          <a:effectLst/>
                        </a:rPr>
                        <a:t>358</a:t>
                      </a:r>
                      <a:endParaRPr lang="el-GR" sz="1100" b="1" i="0" u="none" strike="noStrike" dirty="0">
                        <a:solidFill>
                          <a:srgbClr val="FF0000"/>
                        </a:solidFill>
                        <a:effectLst/>
                        <a:latin typeface="Calibri" panose="020F0502020204030204" pitchFamily="34" charset="0"/>
                      </a:endParaRPr>
                    </a:p>
                  </a:txBody>
                  <a:tcPr marL="7620" marR="7620" marT="7620" marB="0" anchor="ctr">
                    <a:solidFill>
                      <a:schemeClr val="accent2">
                        <a:lumMod val="20000"/>
                        <a:lumOff val="80000"/>
                      </a:schemeClr>
                    </a:solidFill>
                  </a:tcPr>
                </a:tc>
                <a:extLst>
                  <a:ext uri="{0D108BD9-81ED-4DB2-BD59-A6C34878D82A}">
                    <a16:rowId xmlns:a16="http://schemas.microsoft.com/office/drawing/2014/main" val="927568685"/>
                  </a:ext>
                </a:extLst>
              </a:tr>
              <a:tr h="552433">
                <a:tc>
                  <a:txBody>
                    <a:bodyPr/>
                    <a:lstStyle/>
                    <a:p>
                      <a:pPr algn="ctr" fontAlgn="b"/>
                      <a:r>
                        <a:rPr lang="el-GR" sz="1100" b="1" u="none" strike="noStrike" dirty="0">
                          <a:solidFill>
                            <a:srgbClr val="FF0000"/>
                          </a:solidFill>
                          <a:effectLst/>
                        </a:rPr>
                        <a:t>502</a:t>
                      </a:r>
                      <a:endParaRPr lang="el-GR" sz="1100" b="1" i="0" u="none" strike="noStrike" dirty="0">
                        <a:solidFill>
                          <a:srgbClr val="FF0000"/>
                        </a:solidFill>
                        <a:effectLst/>
                        <a:latin typeface="Calibri" panose="020F0502020204030204" pitchFamily="34" charset="0"/>
                      </a:endParaRPr>
                    </a:p>
                  </a:txBody>
                  <a:tcPr marL="7620" marR="7620" marT="7620" marB="0" anchor="ctr">
                    <a:solidFill>
                      <a:schemeClr val="accent2">
                        <a:lumMod val="20000"/>
                        <a:lumOff val="80000"/>
                      </a:schemeClr>
                    </a:solidFill>
                  </a:tcPr>
                </a:tc>
                <a:extLst>
                  <a:ext uri="{0D108BD9-81ED-4DB2-BD59-A6C34878D82A}">
                    <a16:rowId xmlns:a16="http://schemas.microsoft.com/office/drawing/2014/main" val="3969193023"/>
                  </a:ext>
                </a:extLst>
              </a:tr>
              <a:tr h="552433">
                <a:tc>
                  <a:txBody>
                    <a:bodyPr/>
                    <a:lstStyle/>
                    <a:p>
                      <a:pPr algn="ctr" fontAlgn="b"/>
                      <a:r>
                        <a:rPr lang="el-GR" sz="1100" b="1" u="none" strike="noStrike" dirty="0">
                          <a:effectLst/>
                        </a:rPr>
                        <a:t>360</a:t>
                      </a:r>
                      <a:endParaRPr lang="el-GR" sz="1100" b="1" i="0" u="none" strike="noStrike" dirty="0">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extLst>
                  <a:ext uri="{0D108BD9-81ED-4DB2-BD59-A6C34878D82A}">
                    <a16:rowId xmlns:a16="http://schemas.microsoft.com/office/drawing/2014/main" val="256708114"/>
                  </a:ext>
                </a:extLst>
              </a:tr>
              <a:tr h="552433">
                <a:tc>
                  <a:txBody>
                    <a:bodyPr/>
                    <a:lstStyle/>
                    <a:p>
                      <a:pPr algn="ctr" fontAlgn="b"/>
                      <a:r>
                        <a:rPr lang="el-GR" sz="1100" b="1" u="none" strike="noStrike" dirty="0">
                          <a:effectLst/>
                        </a:rPr>
                        <a:t>208</a:t>
                      </a:r>
                      <a:endParaRPr lang="el-GR" sz="1100" b="1" i="0" u="none" strike="noStrike" dirty="0">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extLst>
                  <a:ext uri="{0D108BD9-81ED-4DB2-BD59-A6C34878D82A}">
                    <a16:rowId xmlns:a16="http://schemas.microsoft.com/office/drawing/2014/main" val="4161467513"/>
                  </a:ext>
                </a:extLst>
              </a:tr>
              <a:tr h="552433">
                <a:tc>
                  <a:txBody>
                    <a:bodyPr/>
                    <a:lstStyle/>
                    <a:p>
                      <a:pPr algn="ctr" fontAlgn="b"/>
                      <a:r>
                        <a:rPr lang="el-GR" sz="1100" b="1" u="none" strike="noStrike" dirty="0">
                          <a:effectLst/>
                        </a:rPr>
                        <a:t> </a:t>
                      </a:r>
                      <a:endParaRPr lang="el-GR" sz="1100" b="1" i="0" u="none" strike="noStrike" dirty="0">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extLst>
                  <a:ext uri="{0D108BD9-81ED-4DB2-BD59-A6C34878D82A}">
                    <a16:rowId xmlns:a16="http://schemas.microsoft.com/office/drawing/2014/main" val="2252659101"/>
                  </a:ext>
                </a:extLst>
              </a:tr>
              <a:tr h="552433">
                <a:tc>
                  <a:txBody>
                    <a:bodyPr/>
                    <a:lstStyle/>
                    <a:p>
                      <a:pPr algn="ctr" fontAlgn="b"/>
                      <a:r>
                        <a:rPr lang="el-GR" sz="1100" b="1" u="none" strike="noStrike" dirty="0">
                          <a:effectLst/>
                        </a:rPr>
                        <a:t> </a:t>
                      </a:r>
                      <a:endParaRPr lang="el-GR" sz="1100" b="1" i="0" u="none" strike="noStrike" dirty="0">
                        <a:solidFill>
                          <a:srgbClr val="000000"/>
                        </a:solidFill>
                        <a:effectLst/>
                        <a:latin typeface="Calibri" panose="020F0502020204030204" pitchFamily="34" charset="0"/>
                      </a:endParaRPr>
                    </a:p>
                  </a:txBody>
                  <a:tcPr marL="7620" marR="7620" marT="7620" marB="0" anchor="ctr">
                    <a:solidFill>
                      <a:schemeClr val="accent2">
                        <a:lumMod val="20000"/>
                        <a:lumOff val="80000"/>
                      </a:schemeClr>
                    </a:solidFill>
                  </a:tcPr>
                </a:tc>
                <a:extLst>
                  <a:ext uri="{0D108BD9-81ED-4DB2-BD59-A6C34878D82A}">
                    <a16:rowId xmlns:a16="http://schemas.microsoft.com/office/drawing/2014/main" val="66758536"/>
                  </a:ext>
                </a:extLst>
              </a:tr>
            </a:tbl>
          </a:graphicData>
        </a:graphic>
      </p:graphicFrame>
      <p:sp>
        <p:nvSpPr>
          <p:cNvPr id="17" name="TextBox 16"/>
          <p:cNvSpPr txBox="1"/>
          <p:nvPr/>
        </p:nvSpPr>
        <p:spPr>
          <a:xfrm>
            <a:off x="5412377" y="576592"/>
            <a:ext cx="1367245" cy="461665"/>
          </a:xfrm>
          <a:prstGeom prst="rect">
            <a:avLst/>
          </a:prstGeom>
          <a:noFill/>
        </p:spPr>
        <p:txBody>
          <a:bodyPr wrap="square" rtlCol="0">
            <a:spAutoFit/>
          </a:bodyPr>
          <a:lstStyle/>
          <a:p>
            <a:r>
              <a:rPr lang="en-US" sz="1200" dirty="0">
                <a:solidFill>
                  <a:srgbClr val="FF0000"/>
                </a:solidFill>
              </a:rPr>
              <a:t>Index </a:t>
            </a:r>
            <a:r>
              <a:rPr lang="el-GR" sz="1200" dirty="0">
                <a:solidFill>
                  <a:srgbClr val="FF0000"/>
                </a:solidFill>
              </a:rPr>
              <a:t>Συνολικών </a:t>
            </a:r>
            <a:r>
              <a:rPr lang="en-US" sz="1200" dirty="0">
                <a:solidFill>
                  <a:srgbClr val="FF0000"/>
                </a:solidFill>
              </a:rPr>
              <a:t>vs  </a:t>
            </a:r>
            <a:r>
              <a:rPr lang="el-GR" sz="1200" dirty="0">
                <a:solidFill>
                  <a:srgbClr val="FF0000"/>
                </a:solidFill>
              </a:rPr>
              <a:t>1</a:t>
            </a:r>
            <a:r>
              <a:rPr lang="el-GR" sz="1200" baseline="30000" dirty="0">
                <a:solidFill>
                  <a:srgbClr val="FF0000"/>
                </a:solidFill>
              </a:rPr>
              <a:t>ης</a:t>
            </a:r>
            <a:r>
              <a:rPr lang="el-GR" sz="1200" dirty="0">
                <a:solidFill>
                  <a:srgbClr val="FF0000"/>
                </a:solidFill>
              </a:rPr>
              <a:t> Αναφοράς </a:t>
            </a:r>
          </a:p>
        </p:txBody>
      </p:sp>
      <p:sp>
        <p:nvSpPr>
          <p:cNvPr id="19" name="Oval 18"/>
          <p:cNvSpPr/>
          <p:nvPr/>
        </p:nvSpPr>
        <p:spPr>
          <a:xfrm>
            <a:off x="11242766" y="5300774"/>
            <a:ext cx="548640" cy="567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53445589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p:cNvGraphicFramePr/>
          <p:nvPr>
            <p:extLst>
              <p:ext uri="{D42A27DB-BD31-4B8C-83A1-F6EECF244321}">
                <p14:modId xmlns:p14="http://schemas.microsoft.com/office/powerpoint/2010/main" val="3773544725"/>
              </p:ext>
            </p:extLst>
          </p:nvPr>
        </p:nvGraphicFramePr>
        <p:xfrm>
          <a:off x="798139" y="1106317"/>
          <a:ext cx="10093464" cy="5131939"/>
        </p:xfrm>
        <a:graphic>
          <a:graphicData uri="http://schemas.openxmlformats.org/drawingml/2006/chart">
            <c:chart xmlns:c="http://schemas.openxmlformats.org/drawingml/2006/chart" xmlns:r="http://schemas.openxmlformats.org/officeDocument/2006/relationships" r:id="rId2"/>
          </a:graphicData>
        </a:graphic>
      </p:graphicFrame>
      <p:sp>
        <p:nvSpPr>
          <p:cNvPr id="18" name="Subtitle 2"/>
          <p:cNvSpPr txBox="1">
            <a:spLocks/>
          </p:cNvSpPr>
          <p:nvPr/>
        </p:nvSpPr>
        <p:spPr>
          <a:xfrm>
            <a:off x="798139" y="6417867"/>
            <a:ext cx="9447559" cy="218719"/>
          </a:xfrm>
          <a:prstGeom prst="rect">
            <a:avLst/>
          </a:prstGeom>
        </p:spPr>
        <p:txBody>
          <a:bodyPr>
            <a:noAutofit/>
          </a:bodyPr>
          <a:lstStyle>
            <a:lvl1pPr marL="342900" indent="-342900" algn="l" rtl="0" eaLnBrk="0" fontAlgn="base" hangingPunct="0">
              <a:spcBef>
                <a:spcPct val="20000"/>
              </a:spcBef>
              <a:spcAft>
                <a:spcPct val="0"/>
              </a:spcAft>
              <a:buChar char="•"/>
              <a:defRPr sz="3200">
                <a:solidFill>
                  <a:schemeClr val="tx1"/>
                </a:solidFill>
                <a:latin typeface="Calibri" panose="020F0502020204030204"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Calibri" panose="020F0502020204030204" pitchFamily="34" charset="0"/>
              </a:defRPr>
            </a:lvl2pPr>
            <a:lvl3pPr marL="1143000" indent="-228600" algn="l" rtl="0" eaLnBrk="0" fontAlgn="base" hangingPunct="0">
              <a:spcBef>
                <a:spcPct val="20000"/>
              </a:spcBef>
              <a:spcAft>
                <a:spcPct val="0"/>
              </a:spcAft>
              <a:buChar char="•"/>
              <a:defRPr sz="2400">
                <a:solidFill>
                  <a:schemeClr val="tx1"/>
                </a:solidFill>
                <a:latin typeface="Calibri" panose="020F0502020204030204" pitchFamily="34" charset="0"/>
              </a:defRPr>
            </a:lvl3pPr>
            <a:lvl4pPr marL="1600200" indent="-228600" algn="l" rtl="0" eaLnBrk="0" fontAlgn="base" hangingPunct="0">
              <a:spcBef>
                <a:spcPct val="20000"/>
              </a:spcBef>
              <a:spcAft>
                <a:spcPct val="0"/>
              </a:spcAft>
              <a:buChar char="–"/>
              <a:defRPr sz="2000">
                <a:solidFill>
                  <a:schemeClr val="tx1"/>
                </a:solidFill>
                <a:latin typeface="Calibri" panose="020F0502020204030204" pitchFamily="34" charset="0"/>
              </a:defRPr>
            </a:lvl4pPr>
            <a:lvl5pPr marL="2057400" indent="-228600" algn="l" rtl="0" eaLnBrk="0" fontAlgn="base" hangingPunct="0">
              <a:spcBef>
                <a:spcPct val="20000"/>
              </a:spcBef>
              <a:spcAft>
                <a:spcPct val="0"/>
              </a:spcAft>
              <a:buChar char="»"/>
              <a:defRPr sz="2000">
                <a:solidFill>
                  <a:schemeClr val="tx1"/>
                </a:solidFill>
                <a:latin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buNone/>
            </a:pPr>
            <a:r>
              <a:rPr lang="el-GR" sz="900" dirty="0"/>
              <a:t>4</a:t>
            </a:r>
            <a:r>
              <a:rPr lang="en-US" sz="900" dirty="0"/>
              <a:t>. </a:t>
            </a:r>
            <a:r>
              <a:rPr lang="el-GR" sz="900" dirty="0"/>
              <a:t>Κατά την γνώμη σας ποιος/ποιοι ευθύνονται  περισσότερο για τα όποια εργατικά ατυχήματα ή /και τις όποιες σοβαρές επαγγελματικές ασθένειες των εργαζομένων;</a:t>
            </a:r>
          </a:p>
        </p:txBody>
      </p:sp>
      <p:sp>
        <p:nvSpPr>
          <p:cNvPr id="27" name="Title 1"/>
          <p:cNvSpPr txBox="1">
            <a:spLocks/>
          </p:cNvSpPr>
          <p:nvPr/>
        </p:nvSpPr>
        <p:spPr>
          <a:xfrm>
            <a:off x="310502" y="85161"/>
            <a:ext cx="10581101" cy="58168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2000" b="1" dirty="0"/>
              <a:t>Λόγοι που ευθύνονται περισσότερο για τα όποια εργατικά ατυχήματα </a:t>
            </a:r>
          </a:p>
          <a:p>
            <a:r>
              <a:rPr lang="el-GR" sz="2000" b="1" dirty="0"/>
              <a:t>ή /και τις όποιες σοβαρές επαγγελματικές ασθένειες των εργαζομένων</a:t>
            </a:r>
          </a:p>
          <a:p>
            <a:r>
              <a:rPr lang="el-GR" sz="1600" b="1" dirty="0">
                <a:solidFill>
                  <a:srgbClr val="FF0000"/>
                </a:solidFill>
              </a:rPr>
              <a:t>Μέχρι 3 Απαντήσεις </a:t>
            </a:r>
            <a:endParaRPr lang="en-US" sz="1600" b="1" dirty="0">
              <a:solidFill>
                <a:srgbClr val="FF0000"/>
              </a:solidFill>
            </a:endParaRPr>
          </a:p>
        </p:txBody>
      </p:sp>
      <p:sp>
        <p:nvSpPr>
          <p:cNvPr id="28" name="Rectangle 27"/>
          <p:cNvSpPr/>
          <p:nvPr/>
        </p:nvSpPr>
        <p:spPr>
          <a:xfrm>
            <a:off x="8637496" y="237506"/>
            <a:ext cx="2105320" cy="276999"/>
          </a:xfrm>
          <a:prstGeom prst="rect">
            <a:avLst/>
          </a:prstGeom>
        </p:spPr>
        <p:txBody>
          <a:bodyPr wrap="none">
            <a:spAutoFit/>
          </a:bodyPr>
          <a:lstStyle/>
          <a:p>
            <a:r>
              <a:rPr lang="el-GR" sz="1200" dirty="0">
                <a:solidFill>
                  <a:srgbClr val="808080"/>
                </a:solidFill>
              </a:rPr>
              <a:t>Σύνολο ερωτηθέντων (</a:t>
            </a:r>
            <a:r>
              <a:rPr lang="en-US" sz="1200" dirty="0">
                <a:solidFill>
                  <a:srgbClr val="808080"/>
                </a:solidFill>
              </a:rPr>
              <a:t>N=</a:t>
            </a:r>
            <a:r>
              <a:rPr lang="el-GR" sz="1200" dirty="0">
                <a:solidFill>
                  <a:srgbClr val="808080"/>
                </a:solidFill>
              </a:rPr>
              <a:t>351)</a:t>
            </a:r>
            <a:r>
              <a:rPr lang="en-US" sz="1200" dirty="0">
                <a:solidFill>
                  <a:srgbClr val="808080"/>
                </a:solidFill>
              </a:rPr>
              <a:t> </a:t>
            </a:r>
          </a:p>
        </p:txBody>
      </p:sp>
      <p:sp>
        <p:nvSpPr>
          <p:cNvPr id="2" name="Rectangle 1"/>
          <p:cNvSpPr/>
          <p:nvPr/>
        </p:nvSpPr>
        <p:spPr>
          <a:xfrm>
            <a:off x="731520" y="1010194"/>
            <a:ext cx="10807337" cy="1375955"/>
          </a:xfrm>
          <a:prstGeom prst="rect">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Rectangle 6"/>
          <p:cNvSpPr/>
          <p:nvPr/>
        </p:nvSpPr>
        <p:spPr>
          <a:xfrm>
            <a:off x="731520" y="2447766"/>
            <a:ext cx="10807337" cy="2368074"/>
          </a:xfrm>
          <a:prstGeom prst="rect">
            <a:avLst/>
          </a:prstGeom>
          <a:noFill/>
          <a:ln w="28575">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TextBox 2"/>
          <p:cNvSpPr txBox="1"/>
          <p:nvPr/>
        </p:nvSpPr>
        <p:spPr>
          <a:xfrm>
            <a:off x="10392399" y="1862960"/>
            <a:ext cx="700833" cy="369332"/>
          </a:xfrm>
          <a:prstGeom prst="rect">
            <a:avLst/>
          </a:prstGeom>
          <a:noFill/>
        </p:spPr>
        <p:txBody>
          <a:bodyPr wrap="none" rtlCol="0">
            <a:spAutoFit/>
          </a:bodyPr>
          <a:lstStyle/>
          <a:p>
            <a:r>
              <a:rPr lang="el-GR" dirty="0"/>
              <a:t>131%</a:t>
            </a:r>
          </a:p>
        </p:txBody>
      </p:sp>
      <p:sp>
        <p:nvSpPr>
          <p:cNvPr id="9" name="TextBox 8"/>
          <p:cNvSpPr txBox="1"/>
          <p:nvPr/>
        </p:nvSpPr>
        <p:spPr>
          <a:xfrm>
            <a:off x="10514397" y="4351648"/>
            <a:ext cx="758541" cy="369332"/>
          </a:xfrm>
          <a:prstGeom prst="rect">
            <a:avLst/>
          </a:prstGeom>
          <a:noFill/>
        </p:spPr>
        <p:txBody>
          <a:bodyPr wrap="none" rtlCol="0">
            <a:spAutoFit/>
          </a:bodyPr>
          <a:lstStyle/>
          <a:p>
            <a:r>
              <a:rPr lang="el-GR" dirty="0"/>
              <a:t>72,2%</a:t>
            </a:r>
          </a:p>
        </p:txBody>
      </p:sp>
      <p:sp>
        <p:nvSpPr>
          <p:cNvPr id="10" name="Oval 9"/>
          <p:cNvSpPr/>
          <p:nvPr/>
        </p:nvSpPr>
        <p:spPr>
          <a:xfrm>
            <a:off x="11380123" y="5243292"/>
            <a:ext cx="548640" cy="567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914016361"/>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p:cNvGraphicFramePr/>
          <p:nvPr>
            <p:extLst>
              <p:ext uri="{D42A27DB-BD31-4B8C-83A1-F6EECF244321}">
                <p14:modId xmlns:p14="http://schemas.microsoft.com/office/powerpoint/2010/main" val="58884191"/>
              </p:ext>
            </p:extLst>
          </p:nvPr>
        </p:nvGraphicFramePr>
        <p:xfrm>
          <a:off x="-1455968" y="1098004"/>
          <a:ext cx="8980174" cy="5131939"/>
        </p:xfrm>
        <a:graphic>
          <a:graphicData uri="http://schemas.openxmlformats.org/drawingml/2006/chart">
            <c:chart xmlns:c="http://schemas.openxmlformats.org/drawingml/2006/chart" xmlns:r="http://schemas.openxmlformats.org/officeDocument/2006/relationships" r:id="rId2"/>
          </a:graphicData>
        </a:graphic>
      </p:graphicFrame>
      <p:sp>
        <p:nvSpPr>
          <p:cNvPr id="18" name="Subtitle 2"/>
          <p:cNvSpPr txBox="1">
            <a:spLocks/>
          </p:cNvSpPr>
          <p:nvPr/>
        </p:nvSpPr>
        <p:spPr>
          <a:xfrm>
            <a:off x="310502" y="6520325"/>
            <a:ext cx="9447559" cy="218719"/>
          </a:xfrm>
          <a:prstGeom prst="rect">
            <a:avLst/>
          </a:prstGeom>
        </p:spPr>
        <p:txBody>
          <a:bodyPr>
            <a:noAutofit/>
          </a:bodyPr>
          <a:lstStyle>
            <a:lvl1pPr marL="342900" indent="-342900" algn="l" rtl="0" eaLnBrk="0" fontAlgn="base" hangingPunct="0">
              <a:spcBef>
                <a:spcPct val="20000"/>
              </a:spcBef>
              <a:spcAft>
                <a:spcPct val="0"/>
              </a:spcAft>
              <a:buChar char="•"/>
              <a:defRPr sz="3200">
                <a:solidFill>
                  <a:schemeClr val="tx1"/>
                </a:solidFill>
                <a:latin typeface="Calibri" panose="020F0502020204030204"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Calibri" panose="020F0502020204030204" pitchFamily="34" charset="0"/>
              </a:defRPr>
            </a:lvl2pPr>
            <a:lvl3pPr marL="1143000" indent="-228600" algn="l" rtl="0" eaLnBrk="0" fontAlgn="base" hangingPunct="0">
              <a:spcBef>
                <a:spcPct val="20000"/>
              </a:spcBef>
              <a:spcAft>
                <a:spcPct val="0"/>
              </a:spcAft>
              <a:buChar char="•"/>
              <a:defRPr sz="2400">
                <a:solidFill>
                  <a:schemeClr val="tx1"/>
                </a:solidFill>
                <a:latin typeface="Calibri" panose="020F0502020204030204" pitchFamily="34" charset="0"/>
              </a:defRPr>
            </a:lvl3pPr>
            <a:lvl4pPr marL="1600200" indent="-228600" algn="l" rtl="0" eaLnBrk="0" fontAlgn="base" hangingPunct="0">
              <a:spcBef>
                <a:spcPct val="20000"/>
              </a:spcBef>
              <a:spcAft>
                <a:spcPct val="0"/>
              </a:spcAft>
              <a:buChar char="–"/>
              <a:defRPr sz="2000">
                <a:solidFill>
                  <a:schemeClr val="tx1"/>
                </a:solidFill>
                <a:latin typeface="Calibri" panose="020F0502020204030204" pitchFamily="34" charset="0"/>
              </a:defRPr>
            </a:lvl4pPr>
            <a:lvl5pPr marL="2057400" indent="-228600" algn="l" rtl="0" eaLnBrk="0" fontAlgn="base" hangingPunct="0">
              <a:spcBef>
                <a:spcPct val="20000"/>
              </a:spcBef>
              <a:spcAft>
                <a:spcPct val="0"/>
              </a:spcAft>
              <a:buChar char="»"/>
              <a:defRPr sz="2000">
                <a:solidFill>
                  <a:schemeClr val="tx1"/>
                </a:solidFill>
                <a:latin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buNone/>
            </a:pPr>
            <a:r>
              <a:rPr lang="el-GR" sz="900" dirty="0"/>
              <a:t>5</a:t>
            </a:r>
            <a:r>
              <a:rPr lang="en-US" sz="900" dirty="0"/>
              <a:t>. </a:t>
            </a:r>
            <a:r>
              <a:rPr lang="el-GR" sz="900" dirty="0"/>
              <a:t>Πόσο ενημερωμένη θεωρείτε ότι είναι η εταιρεία σας γενικά σε θέματα Υγείας και Ασφάλειας στην Εργασία (ΥΑΕ); </a:t>
            </a:r>
          </a:p>
        </p:txBody>
      </p:sp>
      <p:sp>
        <p:nvSpPr>
          <p:cNvPr id="27" name="Title 1"/>
          <p:cNvSpPr txBox="1">
            <a:spLocks/>
          </p:cNvSpPr>
          <p:nvPr/>
        </p:nvSpPr>
        <p:spPr>
          <a:xfrm>
            <a:off x="310502" y="237506"/>
            <a:ext cx="10581101" cy="54389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2000" b="1" dirty="0"/>
              <a:t>Βαθμός ενημέρωσης σε θέματα υγείας και ασφάλειας </a:t>
            </a:r>
          </a:p>
          <a:p>
            <a:endParaRPr lang="el-GR" sz="2000" b="1" dirty="0"/>
          </a:p>
          <a:p>
            <a:r>
              <a:rPr lang="el-GR" sz="1600" b="1" dirty="0">
                <a:solidFill>
                  <a:srgbClr val="FF0000"/>
                </a:solidFill>
              </a:rPr>
              <a:t>Συνολικά </a:t>
            </a:r>
            <a:endParaRPr lang="en-US" sz="1600" b="1" dirty="0">
              <a:solidFill>
                <a:srgbClr val="FF0000"/>
              </a:solidFill>
            </a:endParaRPr>
          </a:p>
        </p:txBody>
      </p:sp>
      <p:sp>
        <p:nvSpPr>
          <p:cNvPr id="28" name="Rectangle 27"/>
          <p:cNvSpPr/>
          <p:nvPr/>
        </p:nvSpPr>
        <p:spPr>
          <a:xfrm>
            <a:off x="8637496" y="237506"/>
            <a:ext cx="2105320" cy="276999"/>
          </a:xfrm>
          <a:prstGeom prst="rect">
            <a:avLst/>
          </a:prstGeom>
        </p:spPr>
        <p:txBody>
          <a:bodyPr wrap="none">
            <a:spAutoFit/>
          </a:bodyPr>
          <a:lstStyle/>
          <a:p>
            <a:r>
              <a:rPr lang="el-GR" sz="1200" dirty="0">
                <a:solidFill>
                  <a:srgbClr val="808080"/>
                </a:solidFill>
              </a:rPr>
              <a:t>Σύνολο ερωτηθέντων (</a:t>
            </a:r>
            <a:r>
              <a:rPr lang="en-US" sz="1200" dirty="0">
                <a:solidFill>
                  <a:srgbClr val="808080"/>
                </a:solidFill>
              </a:rPr>
              <a:t>N=</a:t>
            </a:r>
            <a:r>
              <a:rPr lang="el-GR" sz="1200" dirty="0">
                <a:solidFill>
                  <a:srgbClr val="808080"/>
                </a:solidFill>
              </a:rPr>
              <a:t>351)</a:t>
            </a:r>
            <a:r>
              <a:rPr lang="en-US" sz="1200" dirty="0">
                <a:solidFill>
                  <a:srgbClr val="808080"/>
                </a:solidFill>
              </a:rPr>
              <a:t> </a:t>
            </a:r>
          </a:p>
        </p:txBody>
      </p:sp>
      <p:sp>
        <p:nvSpPr>
          <p:cNvPr id="2" name="Right Brace 1"/>
          <p:cNvSpPr/>
          <p:nvPr/>
        </p:nvSpPr>
        <p:spPr>
          <a:xfrm>
            <a:off x="4616666" y="1462877"/>
            <a:ext cx="307571" cy="114715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7" name="Right Brace 6"/>
          <p:cNvSpPr/>
          <p:nvPr/>
        </p:nvSpPr>
        <p:spPr>
          <a:xfrm>
            <a:off x="2029665" y="4654399"/>
            <a:ext cx="307571" cy="1147157"/>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3" name="TextBox 2"/>
          <p:cNvSpPr txBox="1"/>
          <p:nvPr/>
        </p:nvSpPr>
        <p:spPr>
          <a:xfrm>
            <a:off x="5034281" y="1851789"/>
            <a:ext cx="587020" cy="369332"/>
          </a:xfrm>
          <a:prstGeom prst="rect">
            <a:avLst/>
          </a:prstGeom>
          <a:noFill/>
        </p:spPr>
        <p:txBody>
          <a:bodyPr wrap="none" rtlCol="0">
            <a:spAutoFit/>
          </a:bodyPr>
          <a:lstStyle/>
          <a:p>
            <a:r>
              <a:rPr lang="el-GR" b="1" dirty="0"/>
              <a:t>60</a:t>
            </a:r>
            <a:r>
              <a:rPr lang="en-US" b="1" dirty="0"/>
              <a:t>%</a:t>
            </a:r>
            <a:endParaRPr lang="el-GR" b="1" dirty="0"/>
          </a:p>
        </p:txBody>
      </p:sp>
      <p:sp>
        <p:nvSpPr>
          <p:cNvPr id="9" name="TextBox 8"/>
          <p:cNvSpPr txBox="1"/>
          <p:nvPr/>
        </p:nvSpPr>
        <p:spPr>
          <a:xfrm>
            <a:off x="2493069" y="5043311"/>
            <a:ext cx="646331" cy="369332"/>
          </a:xfrm>
          <a:prstGeom prst="rect">
            <a:avLst/>
          </a:prstGeom>
          <a:noFill/>
        </p:spPr>
        <p:txBody>
          <a:bodyPr wrap="none" rtlCol="0">
            <a:spAutoFit/>
          </a:bodyPr>
          <a:lstStyle/>
          <a:p>
            <a:r>
              <a:rPr lang="en-US" b="1" dirty="0"/>
              <a:t>4,9%</a:t>
            </a:r>
            <a:endParaRPr lang="el-GR" b="1" dirty="0"/>
          </a:p>
        </p:txBody>
      </p:sp>
      <p:graphicFrame>
        <p:nvGraphicFramePr>
          <p:cNvPr id="10" name="Table 9"/>
          <p:cNvGraphicFramePr>
            <a:graphicFrameLocks noGrp="1"/>
          </p:cNvGraphicFramePr>
          <p:nvPr>
            <p:extLst>
              <p:ext uri="{D42A27DB-BD31-4B8C-83A1-F6EECF244321}">
                <p14:modId xmlns:p14="http://schemas.microsoft.com/office/powerpoint/2010/main" val="4294798953"/>
              </p:ext>
            </p:extLst>
          </p:nvPr>
        </p:nvGraphicFramePr>
        <p:xfrm>
          <a:off x="6940730" y="1181138"/>
          <a:ext cx="5031137" cy="1667781"/>
        </p:xfrm>
        <a:graphic>
          <a:graphicData uri="http://schemas.openxmlformats.org/drawingml/2006/table">
            <a:tbl>
              <a:tblPr>
                <a:tableStyleId>{0505E3EF-67EA-436B-97B2-0124C06EBD24}</a:tableStyleId>
              </a:tblPr>
              <a:tblGrid>
                <a:gridCol w="1931752">
                  <a:extLst>
                    <a:ext uri="{9D8B030D-6E8A-4147-A177-3AD203B41FA5}">
                      <a16:colId xmlns:a16="http://schemas.microsoft.com/office/drawing/2014/main" val="20000"/>
                    </a:ext>
                  </a:extLst>
                </a:gridCol>
                <a:gridCol w="770073">
                  <a:extLst>
                    <a:ext uri="{9D8B030D-6E8A-4147-A177-3AD203B41FA5}">
                      <a16:colId xmlns:a16="http://schemas.microsoft.com/office/drawing/2014/main" val="20001"/>
                    </a:ext>
                  </a:extLst>
                </a:gridCol>
                <a:gridCol w="636331">
                  <a:extLst>
                    <a:ext uri="{9D8B030D-6E8A-4147-A177-3AD203B41FA5}">
                      <a16:colId xmlns:a16="http://schemas.microsoft.com/office/drawing/2014/main" val="20002"/>
                    </a:ext>
                  </a:extLst>
                </a:gridCol>
                <a:gridCol w="692575">
                  <a:extLst>
                    <a:ext uri="{9D8B030D-6E8A-4147-A177-3AD203B41FA5}">
                      <a16:colId xmlns:a16="http://schemas.microsoft.com/office/drawing/2014/main" val="20003"/>
                    </a:ext>
                  </a:extLst>
                </a:gridCol>
                <a:gridCol w="500203">
                  <a:extLst>
                    <a:ext uri="{9D8B030D-6E8A-4147-A177-3AD203B41FA5}">
                      <a16:colId xmlns:a16="http://schemas.microsoft.com/office/drawing/2014/main" val="20004"/>
                    </a:ext>
                  </a:extLst>
                </a:gridCol>
                <a:gridCol w="500203">
                  <a:extLst>
                    <a:ext uri="{9D8B030D-6E8A-4147-A177-3AD203B41FA5}">
                      <a16:colId xmlns:a16="http://schemas.microsoft.com/office/drawing/2014/main" val="4209584689"/>
                    </a:ext>
                  </a:extLst>
                </a:gridCol>
              </a:tblGrid>
              <a:tr h="360660">
                <a:tc>
                  <a:txBody>
                    <a:bodyPr/>
                    <a:lstStyle/>
                    <a:p>
                      <a:pPr algn="ctr" fontAlgn="b"/>
                      <a:endParaRPr lang="el-GR" sz="1100" b="0" i="0" u="none" strike="noStrike" dirty="0">
                        <a:solidFill>
                          <a:srgbClr val="000000"/>
                        </a:solidFill>
                        <a:effectLst/>
                        <a:latin typeface="+mn-lt"/>
                      </a:endParaRPr>
                    </a:p>
                  </a:txBody>
                  <a:tcPr marL="9525" marR="9525" marT="9525" marB="0" anchor="b">
                    <a:solidFill>
                      <a:schemeClr val="bg1">
                        <a:lumMod val="85000"/>
                      </a:schemeClr>
                    </a:solidFill>
                  </a:tcPr>
                </a:tc>
                <a:tc>
                  <a:txBody>
                    <a:bodyPr/>
                    <a:lstStyle/>
                    <a:p>
                      <a:pPr algn="ctr" fontAlgn="b"/>
                      <a:r>
                        <a:rPr lang="el-GR" sz="1000" b="0" i="0" u="none" strike="noStrike" dirty="0">
                          <a:solidFill>
                            <a:srgbClr val="000000"/>
                          </a:solidFill>
                          <a:effectLst/>
                          <a:latin typeface="+mn-lt"/>
                        </a:rPr>
                        <a:t>ΣΥΝΟΛΟ</a:t>
                      </a:r>
                    </a:p>
                  </a:txBody>
                  <a:tcPr marL="9525" marR="9525" marT="9525" marB="0" anchor="ctr">
                    <a:solidFill>
                      <a:schemeClr val="bg1">
                        <a:lumMod val="85000"/>
                      </a:schemeClr>
                    </a:solidFill>
                  </a:tcPr>
                </a:tc>
                <a:tc>
                  <a:txBody>
                    <a:bodyPr/>
                    <a:lstStyle/>
                    <a:p>
                      <a:pPr algn="ctr" fontAlgn="b"/>
                      <a:r>
                        <a:rPr lang="el-GR" sz="1000" b="0" i="0" u="none" strike="noStrike" dirty="0">
                          <a:solidFill>
                            <a:srgbClr val="000000"/>
                          </a:solidFill>
                          <a:effectLst/>
                          <a:latin typeface="+mn-lt"/>
                        </a:rPr>
                        <a:t>ΠΟΛΥ ΜΙΚΡΕΣ 1-9</a:t>
                      </a:r>
                    </a:p>
                  </a:txBody>
                  <a:tcPr marL="9525" marR="9525" marT="9525" marB="0" anchor="ctr">
                    <a:solidFill>
                      <a:schemeClr val="bg1">
                        <a:lumMod val="85000"/>
                      </a:schemeClr>
                    </a:solidFill>
                  </a:tcPr>
                </a:tc>
                <a:tc>
                  <a:txBody>
                    <a:bodyPr/>
                    <a:lstStyle/>
                    <a:p>
                      <a:pPr algn="ctr" fontAlgn="b"/>
                      <a:r>
                        <a:rPr lang="el-GR" sz="1000" b="0" i="0" u="none" strike="noStrike" dirty="0">
                          <a:solidFill>
                            <a:srgbClr val="000000"/>
                          </a:solidFill>
                          <a:effectLst/>
                          <a:latin typeface="+mn-lt"/>
                        </a:rPr>
                        <a:t>ΜΙΚΡΕΣ 10-49</a:t>
                      </a:r>
                    </a:p>
                  </a:txBody>
                  <a:tcPr marL="9525" marR="9525" marT="9525" marB="0" anchor="ctr">
                    <a:solidFill>
                      <a:schemeClr val="bg1">
                        <a:lumMod val="85000"/>
                      </a:schemeClr>
                    </a:solidFill>
                  </a:tcPr>
                </a:tc>
                <a:tc>
                  <a:txBody>
                    <a:bodyPr/>
                    <a:lstStyle/>
                    <a:p>
                      <a:pPr algn="ctr" fontAlgn="b"/>
                      <a:r>
                        <a:rPr lang="el-GR" sz="1000" b="0" i="0" u="none" strike="noStrike" dirty="0">
                          <a:solidFill>
                            <a:srgbClr val="000000"/>
                          </a:solidFill>
                          <a:effectLst/>
                          <a:latin typeface="+mn-lt"/>
                        </a:rPr>
                        <a:t>ΜΕΣΑΙΕΣ 50-99</a:t>
                      </a:r>
                    </a:p>
                  </a:txBody>
                  <a:tcPr marL="9525" marR="9525" marT="9525" marB="0" anchor="ctr">
                    <a:solidFill>
                      <a:schemeClr val="bg1">
                        <a:lumMod val="85000"/>
                      </a:schemeClr>
                    </a:solidFill>
                  </a:tcPr>
                </a:tc>
                <a:tc>
                  <a:txBody>
                    <a:bodyPr/>
                    <a:lstStyle/>
                    <a:p>
                      <a:pPr algn="ctr" fontAlgn="b"/>
                      <a:r>
                        <a:rPr lang="el-GR" sz="1000" b="0" i="0" u="none" strike="noStrike" dirty="0">
                          <a:solidFill>
                            <a:srgbClr val="000000"/>
                          </a:solidFill>
                          <a:effectLst/>
                          <a:latin typeface="+mn-lt"/>
                        </a:rPr>
                        <a:t>ΜΕΓΑΛΕΣ 100+</a:t>
                      </a:r>
                    </a:p>
                  </a:txBody>
                  <a:tcPr marL="9525" marR="9525" marT="9525" marB="0" anchor="ctr">
                    <a:solidFill>
                      <a:schemeClr val="bg1">
                        <a:lumMod val="85000"/>
                      </a:schemeClr>
                    </a:solidFill>
                  </a:tcPr>
                </a:tc>
                <a:extLst>
                  <a:ext uri="{0D108BD9-81ED-4DB2-BD59-A6C34878D82A}">
                    <a16:rowId xmlns:a16="http://schemas.microsoft.com/office/drawing/2014/main" val="10000"/>
                  </a:ext>
                </a:extLst>
              </a:tr>
              <a:tr h="203281">
                <a:tc>
                  <a:txBody>
                    <a:bodyPr/>
                    <a:lstStyle/>
                    <a:p>
                      <a:pPr algn="ctr" fontAlgn="ctr"/>
                      <a:endParaRPr lang="el-GR" sz="900" b="1" i="0" u="none" strike="noStrike" dirty="0">
                        <a:solidFill>
                          <a:schemeClr val="bg1">
                            <a:lumMod val="65000"/>
                          </a:schemeClr>
                        </a:solidFill>
                        <a:effectLst/>
                        <a:latin typeface="+mn-lt"/>
                      </a:endParaRPr>
                    </a:p>
                  </a:txBody>
                  <a:tcPr marL="9525" marR="9525" marT="9525" marB="0" anchor="ctr">
                    <a:solidFill>
                      <a:schemeClr val="bg1"/>
                    </a:solidFill>
                  </a:tcPr>
                </a:tc>
                <a:tc>
                  <a:txBody>
                    <a:bodyPr/>
                    <a:lstStyle/>
                    <a:p>
                      <a:pPr algn="ctr" fontAlgn="b"/>
                      <a:endParaRPr lang="el-GR" sz="1100" b="0" i="0" u="none" strike="noStrike" dirty="0">
                        <a:solidFill>
                          <a:schemeClr val="bg1">
                            <a:lumMod val="65000"/>
                          </a:schemeClr>
                        </a:solidFill>
                        <a:effectLst/>
                        <a:latin typeface="+mn-lt"/>
                      </a:endParaRPr>
                    </a:p>
                  </a:txBody>
                  <a:tcPr marL="9525" marR="9525" marT="9525" marB="0" anchor="b">
                    <a:solidFill>
                      <a:schemeClr val="bg1"/>
                    </a:solidFill>
                  </a:tcPr>
                </a:tc>
                <a:tc>
                  <a:txBody>
                    <a:bodyPr/>
                    <a:lstStyle/>
                    <a:p>
                      <a:pPr algn="ctr" fontAlgn="b"/>
                      <a:endParaRPr lang="el-GR" sz="1100" b="0" i="0" u="none" strike="noStrike" dirty="0">
                        <a:solidFill>
                          <a:schemeClr val="bg1">
                            <a:lumMod val="65000"/>
                          </a:schemeClr>
                        </a:solidFill>
                        <a:effectLst/>
                        <a:latin typeface="+mn-lt"/>
                      </a:endParaRPr>
                    </a:p>
                  </a:txBody>
                  <a:tcPr marL="9525" marR="9525" marT="9525" marB="0" anchor="b">
                    <a:solidFill>
                      <a:schemeClr val="bg1"/>
                    </a:solidFill>
                  </a:tcPr>
                </a:tc>
                <a:tc>
                  <a:txBody>
                    <a:bodyPr/>
                    <a:lstStyle/>
                    <a:p>
                      <a:pPr algn="ctr" fontAlgn="b"/>
                      <a:endParaRPr lang="el-GR" sz="1100" b="0" i="0" u="none" strike="noStrike" dirty="0">
                        <a:solidFill>
                          <a:schemeClr val="bg1">
                            <a:lumMod val="65000"/>
                          </a:schemeClr>
                        </a:solidFill>
                        <a:effectLst/>
                        <a:latin typeface="+mn-lt"/>
                      </a:endParaRPr>
                    </a:p>
                  </a:txBody>
                  <a:tcPr marL="9525" marR="9525" marT="9525" marB="0" anchor="b">
                    <a:solidFill>
                      <a:schemeClr val="bg1"/>
                    </a:solidFill>
                  </a:tcPr>
                </a:tc>
                <a:tc>
                  <a:txBody>
                    <a:bodyPr/>
                    <a:lstStyle/>
                    <a:p>
                      <a:pPr algn="ctr" fontAlgn="b"/>
                      <a:endParaRPr lang="el-GR" sz="1100" b="0" i="0" u="none" strike="noStrike" dirty="0">
                        <a:solidFill>
                          <a:schemeClr val="bg1">
                            <a:lumMod val="65000"/>
                          </a:schemeClr>
                        </a:solidFill>
                        <a:effectLst/>
                        <a:latin typeface="+mn-lt"/>
                      </a:endParaRPr>
                    </a:p>
                  </a:txBody>
                  <a:tcPr marL="9525" marR="9525" marT="9525" marB="0" anchor="b">
                    <a:solidFill>
                      <a:schemeClr val="bg1"/>
                    </a:solidFill>
                  </a:tcPr>
                </a:tc>
                <a:tc>
                  <a:txBody>
                    <a:bodyPr/>
                    <a:lstStyle/>
                    <a:p>
                      <a:pPr algn="ctr" fontAlgn="b"/>
                      <a:endParaRPr lang="el-GR" sz="1100" b="0" i="0" u="none" strike="noStrike" dirty="0">
                        <a:solidFill>
                          <a:schemeClr val="bg1">
                            <a:lumMod val="65000"/>
                          </a:schemeClr>
                        </a:solidFill>
                        <a:effectLst/>
                        <a:latin typeface="+mn-lt"/>
                      </a:endParaRPr>
                    </a:p>
                  </a:txBody>
                  <a:tcPr marL="9525" marR="9525" marT="9525" marB="0" anchor="b">
                    <a:solidFill>
                      <a:schemeClr val="bg1"/>
                    </a:solidFill>
                  </a:tcPr>
                </a:tc>
                <a:extLst>
                  <a:ext uri="{0D108BD9-81ED-4DB2-BD59-A6C34878D82A}">
                    <a16:rowId xmlns:a16="http://schemas.microsoft.com/office/drawing/2014/main" val="10001"/>
                  </a:ext>
                </a:extLst>
              </a:tr>
              <a:tr h="220768">
                <a:tc>
                  <a:txBody>
                    <a:bodyPr/>
                    <a:lstStyle/>
                    <a:p>
                      <a:pPr algn="ctr" fontAlgn="b"/>
                      <a:r>
                        <a:rPr lang="el-GR" sz="1050" b="1" i="0" u="none" strike="noStrike" dirty="0">
                          <a:solidFill>
                            <a:srgbClr val="000000"/>
                          </a:solidFill>
                          <a:effectLst/>
                          <a:latin typeface="+mn-lt"/>
                        </a:rPr>
                        <a:t>Πάρα πολύ</a:t>
                      </a:r>
                    </a:p>
                  </a:txBody>
                  <a:tcPr marL="9525" marR="9525" marT="9525" marB="0" anchor="b">
                    <a:solidFill>
                      <a:schemeClr val="accent1">
                        <a:lumMod val="40000"/>
                        <a:lumOff val="60000"/>
                      </a:schemeClr>
                    </a:solidFill>
                  </a:tcPr>
                </a:tc>
                <a:tc>
                  <a:txBody>
                    <a:bodyPr/>
                    <a:lstStyle/>
                    <a:p>
                      <a:pPr algn="ctr" fontAlgn="b"/>
                      <a:r>
                        <a:rPr lang="el-GR" sz="1200" b="1" i="0" u="none" strike="noStrike" dirty="0">
                          <a:solidFill>
                            <a:srgbClr val="000000"/>
                          </a:solidFill>
                          <a:effectLst/>
                          <a:latin typeface="+mn-lt"/>
                        </a:rPr>
                        <a:t>48,1</a:t>
                      </a:r>
                    </a:p>
                  </a:txBody>
                  <a:tcPr marL="9525" marR="9525" marT="9525" marB="0" anchor="b">
                    <a:solidFill>
                      <a:schemeClr val="accent1">
                        <a:lumMod val="40000"/>
                        <a:lumOff val="60000"/>
                      </a:schemeClr>
                    </a:solidFill>
                  </a:tcPr>
                </a:tc>
                <a:tc>
                  <a:txBody>
                    <a:bodyPr/>
                    <a:lstStyle/>
                    <a:p>
                      <a:pPr algn="ctr" fontAlgn="b"/>
                      <a:r>
                        <a:rPr lang="el-GR" sz="1200" b="0" i="0" u="none" strike="noStrike" dirty="0">
                          <a:solidFill>
                            <a:srgbClr val="000000"/>
                          </a:solidFill>
                          <a:effectLst/>
                          <a:latin typeface="+mn-lt"/>
                        </a:rPr>
                        <a:t>45,8</a:t>
                      </a:r>
                    </a:p>
                  </a:txBody>
                  <a:tcPr marL="9525" marR="9525" marT="9525" marB="0" anchor="b">
                    <a:solidFill>
                      <a:schemeClr val="accent1">
                        <a:lumMod val="40000"/>
                        <a:lumOff val="60000"/>
                      </a:schemeClr>
                    </a:solidFill>
                  </a:tcPr>
                </a:tc>
                <a:tc>
                  <a:txBody>
                    <a:bodyPr/>
                    <a:lstStyle/>
                    <a:p>
                      <a:pPr algn="ctr" fontAlgn="b"/>
                      <a:r>
                        <a:rPr lang="el-GR" sz="1200" b="1" i="0" u="none" strike="noStrike" dirty="0">
                          <a:solidFill>
                            <a:srgbClr val="000000"/>
                          </a:solidFill>
                          <a:effectLst/>
                          <a:latin typeface="+mn-lt"/>
                        </a:rPr>
                        <a:t>69,3</a:t>
                      </a:r>
                    </a:p>
                  </a:txBody>
                  <a:tcPr marL="9525" marR="9525" marT="9525" marB="0" anchor="b">
                    <a:solidFill>
                      <a:schemeClr val="accent1">
                        <a:lumMod val="40000"/>
                        <a:lumOff val="60000"/>
                      </a:schemeClr>
                    </a:solidFill>
                  </a:tcPr>
                </a:tc>
                <a:tc>
                  <a:txBody>
                    <a:bodyPr/>
                    <a:lstStyle/>
                    <a:p>
                      <a:pPr algn="ctr" fontAlgn="b"/>
                      <a:r>
                        <a:rPr lang="el-GR" sz="1200" b="1" i="0" u="none" strike="noStrike" dirty="0">
                          <a:solidFill>
                            <a:srgbClr val="000000"/>
                          </a:solidFill>
                          <a:effectLst/>
                          <a:latin typeface="+mn-lt"/>
                        </a:rPr>
                        <a:t>58</a:t>
                      </a:r>
                    </a:p>
                  </a:txBody>
                  <a:tcPr marL="9525" marR="9525" marT="9525" marB="0" anchor="b">
                    <a:solidFill>
                      <a:schemeClr val="accent1">
                        <a:lumMod val="40000"/>
                        <a:lumOff val="60000"/>
                      </a:schemeClr>
                    </a:solidFill>
                  </a:tcPr>
                </a:tc>
                <a:tc>
                  <a:txBody>
                    <a:bodyPr/>
                    <a:lstStyle/>
                    <a:p>
                      <a:pPr algn="ctr" fontAlgn="b"/>
                      <a:r>
                        <a:rPr lang="el-GR" sz="1200" b="1" i="0" u="none" strike="noStrike" dirty="0">
                          <a:solidFill>
                            <a:srgbClr val="FF0000"/>
                          </a:solidFill>
                          <a:effectLst/>
                          <a:latin typeface="+mn-lt"/>
                        </a:rPr>
                        <a:t>35,3</a:t>
                      </a:r>
                    </a:p>
                  </a:txBody>
                  <a:tcPr marL="9525" marR="9525" marT="9525" marB="0" anchor="b">
                    <a:solidFill>
                      <a:schemeClr val="accent1">
                        <a:lumMod val="40000"/>
                        <a:lumOff val="60000"/>
                      </a:schemeClr>
                    </a:solidFill>
                  </a:tcPr>
                </a:tc>
                <a:extLst>
                  <a:ext uri="{0D108BD9-81ED-4DB2-BD59-A6C34878D82A}">
                    <a16:rowId xmlns:a16="http://schemas.microsoft.com/office/drawing/2014/main" val="10002"/>
                  </a:ext>
                </a:extLst>
              </a:tr>
              <a:tr h="220768">
                <a:tc>
                  <a:txBody>
                    <a:bodyPr/>
                    <a:lstStyle/>
                    <a:p>
                      <a:pPr algn="ctr" fontAlgn="b"/>
                      <a:r>
                        <a:rPr lang="el-GR" sz="1050" b="1" i="0" u="none" strike="noStrike" dirty="0">
                          <a:solidFill>
                            <a:srgbClr val="000000"/>
                          </a:solidFill>
                          <a:effectLst/>
                          <a:latin typeface="+mn-lt"/>
                        </a:rPr>
                        <a:t>Πολύ</a:t>
                      </a:r>
                    </a:p>
                  </a:txBody>
                  <a:tcPr marL="9525" marR="9525" marT="9525" marB="0" anchor="b"/>
                </a:tc>
                <a:tc>
                  <a:txBody>
                    <a:bodyPr/>
                    <a:lstStyle/>
                    <a:p>
                      <a:pPr algn="ctr" fontAlgn="b"/>
                      <a:r>
                        <a:rPr lang="el-GR" sz="1200" b="1" i="0" u="none" strike="noStrike" dirty="0">
                          <a:solidFill>
                            <a:srgbClr val="000000"/>
                          </a:solidFill>
                          <a:effectLst/>
                          <a:latin typeface="+mn-lt"/>
                        </a:rPr>
                        <a:t>11,9</a:t>
                      </a:r>
                    </a:p>
                  </a:txBody>
                  <a:tcPr marL="9525" marR="9525" marT="9525" marB="0" anchor="b"/>
                </a:tc>
                <a:tc>
                  <a:txBody>
                    <a:bodyPr/>
                    <a:lstStyle/>
                    <a:p>
                      <a:pPr algn="ctr" fontAlgn="b"/>
                      <a:r>
                        <a:rPr lang="el-GR" sz="1200" b="0" i="0" u="none" strike="noStrike" dirty="0">
                          <a:solidFill>
                            <a:srgbClr val="000000"/>
                          </a:solidFill>
                          <a:effectLst/>
                          <a:latin typeface="+mn-lt"/>
                        </a:rPr>
                        <a:t>11,5</a:t>
                      </a:r>
                    </a:p>
                  </a:txBody>
                  <a:tcPr marL="9525" marR="9525" marT="9525" marB="0" anchor="b"/>
                </a:tc>
                <a:tc>
                  <a:txBody>
                    <a:bodyPr/>
                    <a:lstStyle/>
                    <a:p>
                      <a:pPr algn="ctr" fontAlgn="b"/>
                      <a:r>
                        <a:rPr lang="el-GR" sz="1200" b="0" i="0" u="none" strike="noStrike" dirty="0">
                          <a:solidFill>
                            <a:srgbClr val="000000"/>
                          </a:solidFill>
                          <a:effectLst/>
                          <a:latin typeface="+mn-lt"/>
                        </a:rPr>
                        <a:t>12,7</a:t>
                      </a:r>
                    </a:p>
                  </a:txBody>
                  <a:tcPr marL="9525" marR="9525" marT="9525" marB="0" anchor="b"/>
                </a:tc>
                <a:tc>
                  <a:txBody>
                    <a:bodyPr/>
                    <a:lstStyle/>
                    <a:p>
                      <a:pPr algn="ctr" fontAlgn="b"/>
                      <a:r>
                        <a:rPr lang="el-GR" sz="1200" b="0" i="0" u="none" strike="noStrike">
                          <a:solidFill>
                            <a:srgbClr val="000000"/>
                          </a:solidFill>
                          <a:effectLst/>
                          <a:latin typeface="+mn-lt"/>
                        </a:rPr>
                        <a:t>19</a:t>
                      </a:r>
                    </a:p>
                  </a:txBody>
                  <a:tcPr marL="9525" marR="9525" marT="9525" marB="0" anchor="b"/>
                </a:tc>
                <a:tc>
                  <a:txBody>
                    <a:bodyPr/>
                    <a:lstStyle/>
                    <a:p>
                      <a:pPr algn="ctr" fontAlgn="b"/>
                      <a:r>
                        <a:rPr lang="el-GR" sz="1200" b="0" i="0" u="none" strike="noStrike" dirty="0">
                          <a:solidFill>
                            <a:srgbClr val="000000"/>
                          </a:solidFill>
                          <a:effectLst/>
                          <a:latin typeface="+mn-lt"/>
                        </a:rPr>
                        <a:t>33</a:t>
                      </a:r>
                    </a:p>
                  </a:txBody>
                  <a:tcPr marL="9525" marR="9525" marT="9525" marB="0" anchor="b"/>
                </a:tc>
                <a:extLst>
                  <a:ext uri="{0D108BD9-81ED-4DB2-BD59-A6C34878D82A}">
                    <a16:rowId xmlns:a16="http://schemas.microsoft.com/office/drawing/2014/main" val="10003"/>
                  </a:ext>
                </a:extLst>
              </a:tr>
              <a:tr h="220768">
                <a:tc>
                  <a:txBody>
                    <a:bodyPr/>
                    <a:lstStyle/>
                    <a:p>
                      <a:pPr algn="ctr" fontAlgn="b"/>
                      <a:r>
                        <a:rPr lang="el-GR" sz="1050" b="1" i="0" u="none" strike="noStrike" dirty="0">
                          <a:solidFill>
                            <a:srgbClr val="000000"/>
                          </a:solidFill>
                          <a:effectLst/>
                          <a:latin typeface="+mn-lt"/>
                        </a:rPr>
                        <a:t>Αρκετά</a:t>
                      </a:r>
                    </a:p>
                  </a:txBody>
                  <a:tcPr marL="9525" marR="9525" marT="9525" marB="0" anchor="b"/>
                </a:tc>
                <a:tc>
                  <a:txBody>
                    <a:bodyPr/>
                    <a:lstStyle/>
                    <a:p>
                      <a:pPr algn="ctr" fontAlgn="b"/>
                      <a:r>
                        <a:rPr lang="el-GR" sz="1200" b="1" i="0" u="none" strike="noStrike" dirty="0">
                          <a:solidFill>
                            <a:srgbClr val="000000"/>
                          </a:solidFill>
                          <a:effectLst/>
                          <a:latin typeface="+mn-lt"/>
                        </a:rPr>
                        <a:t>35</a:t>
                      </a:r>
                    </a:p>
                  </a:txBody>
                  <a:tcPr marL="9525" marR="9525" marT="9525" marB="0" anchor="b"/>
                </a:tc>
                <a:tc>
                  <a:txBody>
                    <a:bodyPr/>
                    <a:lstStyle/>
                    <a:p>
                      <a:pPr algn="ctr" fontAlgn="b"/>
                      <a:r>
                        <a:rPr lang="el-GR" sz="1200" b="0" i="0" u="none" strike="noStrike">
                          <a:solidFill>
                            <a:srgbClr val="000000"/>
                          </a:solidFill>
                          <a:effectLst/>
                          <a:latin typeface="+mn-lt"/>
                        </a:rPr>
                        <a:t>37,4</a:t>
                      </a:r>
                    </a:p>
                  </a:txBody>
                  <a:tcPr marL="9525" marR="9525" marT="9525" marB="0" anchor="b"/>
                </a:tc>
                <a:tc>
                  <a:txBody>
                    <a:bodyPr/>
                    <a:lstStyle/>
                    <a:p>
                      <a:pPr algn="ctr" fontAlgn="b"/>
                      <a:r>
                        <a:rPr lang="el-GR" sz="1200" b="0" i="0" u="none" strike="noStrike" dirty="0">
                          <a:solidFill>
                            <a:srgbClr val="000000"/>
                          </a:solidFill>
                          <a:effectLst/>
                          <a:latin typeface="+mn-lt"/>
                        </a:rPr>
                        <a:t>16,5</a:t>
                      </a:r>
                    </a:p>
                  </a:txBody>
                  <a:tcPr marL="9525" marR="9525" marT="9525" marB="0" anchor="b"/>
                </a:tc>
                <a:tc>
                  <a:txBody>
                    <a:bodyPr/>
                    <a:lstStyle/>
                    <a:p>
                      <a:pPr algn="ctr" fontAlgn="b"/>
                      <a:r>
                        <a:rPr lang="el-GR" sz="1200" b="0" i="0" u="none" strike="noStrike" dirty="0">
                          <a:solidFill>
                            <a:srgbClr val="000000"/>
                          </a:solidFill>
                          <a:effectLst/>
                          <a:latin typeface="+mn-lt"/>
                        </a:rPr>
                        <a:t>23</a:t>
                      </a:r>
                    </a:p>
                  </a:txBody>
                  <a:tcPr marL="9525" marR="9525" marT="9525" marB="0" anchor="b"/>
                </a:tc>
                <a:tc>
                  <a:txBody>
                    <a:bodyPr/>
                    <a:lstStyle/>
                    <a:p>
                      <a:pPr algn="ctr" fontAlgn="b"/>
                      <a:r>
                        <a:rPr lang="el-GR" sz="1200" b="0" i="0" u="none" strike="noStrike" dirty="0">
                          <a:solidFill>
                            <a:srgbClr val="000000"/>
                          </a:solidFill>
                          <a:effectLst/>
                          <a:latin typeface="+mn-lt"/>
                        </a:rPr>
                        <a:t>31,7</a:t>
                      </a:r>
                    </a:p>
                  </a:txBody>
                  <a:tcPr marL="9525" marR="9525" marT="9525" marB="0" anchor="b"/>
                </a:tc>
                <a:extLst>
                  <a:ext uri="{0D108BD9-81ED-4DB2-BD59-A6C34878D82A}">
                    <a16:rowId xmlns:a16="http://schemas.microsoft.com/office/drawing/2014/main" val="10004"/>
                  </a:ext>
                </a:extLst>
              </a:tr>
              <a:tr h="220768">
                <a:tc>
                  <a:txBody>
                    <a:bodyPr/>
                    <a:lstStyle/>
                    <a:p>
                      <a:pPr algn="ctr" fontAlgn="b"/>
                      <a:r>
                        <a:rPr lang="el-GR" sz="1050" b="1" i="0" u="none" strike="noStrike" dirty="0">
                          <a:solidFill>
                            <a:srgbClr val="000000"/>
                          </a:solidFill>
                          <a:effectLst/>
                          <a:latin typeface="+mn-lt"/>
                        </a:rPr>
                        <a:t>Όχι και τόσο</a:t>
                      </a:r>
                    </a:p>
                  </a:txBody>
                  <a:tcPr marL="9525" marR="9525" marT="9525" marB="0" anchor="b"/>
                </a:tc>
                <a:tc>
                  <a:txBody>
                    <a:bodyPr/>
                    <a:lstStyle/>
                    <a:p>
                      <a:pPr algn="ctr" fontAlgn="b"/>
                      <a:r>
                        <a:rPr lang="el-GR" sz="1200" b="1" i="0" u="none" strike="noStrike" dirty="0">
                          <a:solidFill>
                            <a:srgbClr val="000000"/>
                          </a:solidFill>
                          <a:effectLst/>
                          <a:latin typeface="+mn-lt"/>
                        </a:rPr>
                        <a:t>3,6</a:t>
                      </a:r>
                    </a:p>
                  </a:txBody>
                  <a:tcPr marL="9525" marR="9525" marT="9525" marB="0" anchor="b"/>
                </a:tc>
                <a:tc>
                  <a:txBody>
                    <a:bodyPr/>
                    <a:lstStyle/>
                    <a:p>
                      <a:pPr algn="ctr" fontAlgn="b"/>
                      <a:r>
                        <a:rPr lang="el-GR" sz="1200" b="0" i="0" u="none" strike="noStrike" dirty="0">
                          <a:solidFill>
                            <a:srgbClr val="000000"/>
                          </a:solidFill>
                          <a:effectLst/>
                          <a:latin typeface="+mn-lt"/>
                        </a:rPr>
                        <a:t>4</a:t>
                      </a:r>
                    </a:p>
                  </a:txBody>
                  <a:tcPr marL="9525" marR="9525" marT="9525" marB="0" anchor="b"/>
                </a:tc>
                <a:tc>
                  <a:txBody>
                    <a:bodyPr/>
                    <a:lstStyle/>
                    <a:p>
                      <a:pPr algn="ctr" fontAlgn="b"/>
                      <a:r>
                        <a:rPr lang="el-GR" sz="1200" b="0" i="0" u="none" strike="noStrike" dirty="0">
                          <a:solidFill>
                            <a:srgbClr val="000000"/>
                          </a:solidFill>
                          <a:effectLst/>
                          <a:latin typeface="+mn-lt"/>
                        </a:rPr>
                        <a:t>1,5</a:t>
                      </a:r>
                    </a:p>
                  </a:txBody>
                  <a:tcPr marL="9525" marR="9525" marT="9525" marB="0" anchor="b"/>
                </a:tc>
                <a:tc>
                  <a:txBody>
                    <a:bodyPr/>
                    <a:lstStyle/>
                    <a:p>
                      <a:pPr algn="ctr" fontAlgn="b"/>
                      <a:r>
                        <a:rPr lang="el-GR" sz="1200" b="0" i="0" u="none" strike="noStrike" dirty="0">
                          <a:solidFill>
                            <a:srgbClr val="000000"/>
                          </a:solidFill>
                          <a:effectLst/>
                          <a:latin typeface="+mn-lt"/>
                        </a:rPr>
                        <a:t>0</a:t>
                      </a:r>
                    </a:p>
                  </a:txBody>
                  <a:tcPr marL="9525" marR="9525" marT="9525" marB="0" anchor="b"/>
                </a:tc>
                <a:tc>
                  <a:txBody>
                    <a:bodyPr/>
                    <a:lstStyle/>
                    <a:p>
                      <a:pPr algn="ctr" fontAlgn="b"/>
                      <a:r>
                        <a:rPr lang="el-GR" sz="1200" b="0" i="0" u="none" strike="noStrike" dirty="0">
                          <a:solidFill>
                            <a:srgbClr val="000000"/>
                          </a:solidFill>
                          <a:effectLst/>
                          <a:latin typeface="+mn-lt"/>
                        </a:rPr>
                        <a:t>0</a:t>
                      </a:r>
                    </a:p>
                  </a:txBody>
                  <a:tcPr marL="9525" marR="9525" marT="9525" marB="0" anchor="b"/>
                </a:tc>
                <a:extLst>
                  <a:ext uri="{0D108BD9-81ED-4DB2-BD59-A6C34878D82A}">
                    <a16:rowId xmlns:a16="http://schemas.microsoft.com/office/drawing/2014/main" val="10005"/>
                  </a:ext>
                </a:extLst>
              </a:tr>
              <a:tr h="220768">
                <a:tc>
                  <a:txBody>
                    <a:bodyPr/>
                    <a:lstStyle/>
                    <a:p>
                      <a:pPr algn="ctr" fontAlgn="b"/>
                      <a:r>
                        <a:rPr lang="el-GR" sz="1050" b="1" i="0" u="none" strike="noStrike" dirty="0">
                          <a:solidFill>
                            <a:srgbClr val="000000"/>
                          </a:solidFill>
                          <a:effectLst/>
                          <a:latin typeface="+mn-lt"/>
                        </a:rPr>
                        <a:t>Καθόλου</a:t>
                      </a:r>
                    </a:p>
                  </a:txBody>
                  <a:tcPr marL="9525" marR="9525" marT="9525" marB="0" anchor="b"/>
                </a:tc>
                <a:tc>
                  <a:txBody>
                    <a:bodyPr/>
                    <a:lstStyle/>
                    <a:p>
                      <a:pPr algn="ctr" fontAlgn="b"/>
                      <a:r>
                        <a:rPr lang="el-GR" sz="1200" b="1" i="0" u="none" strike="noStrike" dirty="0">
                          <a:solidFill>
                            <a:srgbClr val="000000"/>
                          </a:solidFill>
                          <a:effectLst/>
                          <a:latin typeface="+mn-lt"/>
                        </a:rPr>
                        <a:t>1,3</a:t>
                      </a:r>
                    </a:p>
                  </a:txBody>
                  <a:tcPr marL="9525" marR="9525" marT="9525" marB="0" anchor="b"/>
                </a:tc>
                <a:tc>
                  <a:txBody>
                    <a:bodyPr/>
                    <a:lstStyle/>
                    <a:p>
                      <a:pPr algn="ctr" fontAlgn="b"/>
                      <a:r>
                        <a:rPr lang="el-GR" sz="1200" b="0" i="0" u="none" strike="noStrike">
                          <a:solidFill>
                            <a:srgbClr val="000000"/>
                          </a:solidFill>
                          <a:effectLst/>
                          <a:latin typeface="+mn-lt"/>
                        </a:rPr>
                        <a:t>1,4</a:t>
                      </a:r>
                    </a:p>
                  </a:txBody>
                  <a:tcPr marL="9525" marR="9525" marT="9525" marB="0" anchor="b"/>
                </a:tc>
                <a:tc>
                  <a:txBody>
                    <a:bodyPr/>
                    <a:lstStyle/>
                    <a:p>
                      <a:pPr algn="ctr" fontAlgn="b"/>
                      <a:r>
                        <a:rPr lang="el-GR" sz="1200" b="0" i="0" u="none" strike="noStrike" dirty="0">
                          <a:solidFill>
                            <a:srgbClr val="000000"/>
                          </a:solidFill>
                          <a:effectLst/>
                          <a:latin typeface="+mn-lt"/>
                        </a:rPr>
                        <a:t>0</a:t>
                      </a:r>
                    </a:p>
                  </a:txBody>
                  <a:tcPr marL="9525" marR="9525" marT="9525" marB="0" anchor="b"/>
                </a:tc>
                <a:tc>
                  <a:txBody>
                    <a:bodyPr/>
                    <a:lstStyle/>
                    <a:p>
                      <a:pPr algn="ctr" fontAlgn="b"/>
                      <a:r>
                        <a:rPr lang="el-GR" sz="1200" b="0" i="0" u="none" strike="noStrike" dirty="0">
                          <a:solidFill>
                            <a:srgbClr val="000000"/>
                          </a:solidFill>
                          <a:effectLst/>
                          <a:latin typeface="+mn-lt"/>
                        </a:rPr>
                        <a:t>0</a:t>
                      </a:r>
                    </a:p>
                  </a:txBody>
                  <a:tcPr marL="9525" marR="9525" marT="9525" marB="0" anchor="b"/>
                </a:tc>
                <a:tc>
                  <a:txBody>
                    <a:bodyPr/>
                    <a:lstStyle/>
                    <a:p>
                      <a:pPr algn="ctr" fontAlgn="b"/>
                      <a:r>
                        <a:rPr lang="el-GR" sz="1200" b="0" i="0" u="none" strike="noStrike" dirty="0">
                          <a:solidFill>
                            <a:srgbClr val="000000"/>
                          </a:solidFill>
                          <a:effectLst/>
                          <a:latin typeface="+mn-lt"/>
                        </a:rPr>
                        <a:t>0</a:t>
                      </a:r>
                    </a:p>
                  </a:txBody>
                  <a:tcPr marL="9525" marR="9525" marT="9525" marB="0" anchor="b"/>
                </a:tc>
                <a:extLst>
                  <a:ext uri="{0D108BD9-81ED-4DB2-BD59-A6C34878D82A}">
                    <a16:rowId xmlns:a16="http://schemas.microsoft.com/office/drawing/2014/main" val="10006"/>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862863983"/>
              </p:ext>
            </p:extLst>
          </p:nvPr>
        </p:nvGraphicFramePr>
        <p:xfrm>
          <a:off x="6940730" y="3476470"/>
          <a:ext cx="5095504" cy="1788795"/>
        </p:xfrm>
        <a:graphic>
          <a:graphicData uri="http://schemas.openxmlformats.org/drawingml/2006/table">
            <a:tbl>
              <a:tblPr>
                <a:tableStyleId>{0505E3EF-67EA-436B-97B2-0124C06EBD24}</a:tableStyleId>
              </a:tblPr>
              <a:tblGrid>
                <a:gridCol w="1956466">
                  <a:extLst>
                    <a:ext uri="{9D8B030D-6E8A-4147-A177-3AD203B41FA5}">
                      <a16:colId xmlns:a16="http://schemas.microsoft.com/office/drawing/2014/main" val="20000"/>
                    </a:ext>
                  </a:extLst>
                </a:gridCol>
                <a:gridCol w="779926">
                  <a:extLst>
                    <a:ext uri="{9D8B030D-6E8A-4147-A177-3AD203B41FA5}">
                      <a16:colId xmlns:a16="http://schemas.microsoft.com/office/drawing/2014/main" val="20001"/>
                    </a:ext>
                  </a:extLst>
                </a:gridCol>
                <a:gridCol w="644472">
                  <a:extLst>
                    <a:ext uri="{9D8B030D-6E8A-4147-A177-3AD203B41FA5}">
                      <a16:colId xmlns:a16="http://schemas.microsoft.com/office/drawing/2014/main" val="20002"/>
                    </a:ext>
                  </a:extLst>
                </a:gridCol>
                <a:gridCol w="541265">
                  <a:extLst>
                    <a:ext uri="{9D8B030D-6E8A-4147-A177-3AD203B41FA5}">
                      <a16:colId xmlns:a16="http://schemas.microsoft.com/office/drawing/2014/main" val="20003"/>
                    </a:ext>
                  </a:extLst>
                </a:gridCol>
                <a:gridCol w="666773">
                  <a:extLst>
                    <a:ext uri="{9D8B030D-6E8A-4147-A177-3AD203B41FA5}">
                      <a16:colId xmlns:a16="http://schemas.microsoft.com/office/drawing/2014/main" val="20004"/>
                    </a:ext>
                  </a:extLst>
                </a:gridCol>
                <a:gridCol w="506602">
                  <a:extLst>
                    <a:ext uri="{9D8B030D-6E8A-4147-A177-3AD203B41FA5}">
                      <a16:colId xmlns:a16="http://schemas.microsoft.com/office/drawing/2014/main" val="4209584689"/>
                    </a:ext>
                  </a:extLst>
                </a:gridCol>
              </a:tblGrid>
              <a:tr h="313524">
                <a:tc>
                  <a:txBody>
                    <a:bodyPr/>
                    <a:lstStyle/>
                    <a:p>
                      <a:pPr algn="ctr" fontAlgn="b"/>
                      <a:endParaRPr lang="el-GR" sz="1100" b="0" i="0" u="none" strike="noStrike" dirty="0">
                        <a:solidFill>
                          <a:srgbClr val="000000"/>
                        </a:solidFill>
                        <a:effectLst/>
                        <a:latin typeface="+mn-lt"/>
                      </a:endParaRPr>
                    </a:p>
                  </a:txBody>
                  <a:tcPr marL="9525" marR="9525" marT="9525" marB="0" anchor="b">
                    <a:solidFill>
                      <a:schemeClr val="bg1">
                        <a:lumMod val="85000"/>
                      </a:schemeClr>
                    </a:solidFill>
                  </a:tcPr>
                </a:tc>
                <a:tc>
                  <a:txBody>
                    <a:bodyPr/>
                    <a:lstStyle/>
                    <a:p>
                      <a:pPr algn="ctr" fontAlgn="b"/>
                      <a:r>
                        <a:rPr lang="el-GR" sz="1100" b="0" i="0" u="none" strike="noStrike" dirty="0">
                          <a:solidFill>
                            <a:srgbClr val="000000"/>
                          </a:solidFill>
                          <a:effectLst/>
                          <a:latin typeface="Calibri" panose="020F0502020204030204" pitchFamily="34" charset="0"/>
                        </a:rPr>
                        <a:t>ΣΥΝΟΛΟ</a:t>
                      </a:r>
                    </a:p>
                  </a:txBody>
                  <a:tcPr marL="9525" marR="9525" marT="9525" marB="0" anchor="ctr">
                    <a:solidFill>
                      <a:schemeClr val="bg1">
                        <a:lumMod val="85000"/>
                      </a:schemeClr>
                    </a:solidFill>
                  </a:tcPr>
                </a:tc>
                <a:tc>
                  <a:txBody>
                    <a:bodyPr/>
                    <a:lstStyle/>
                    <a:p>
                      <a:pPr algn="ctr" fontAlgn="b"/>
                      <a:r>
                        <a:rPr lang="el-GR" sz="900" b="0" i="0" u="none" strike="noStrike" dirty="0">
                          <a:solidFill>
                            <a:srgbClr val="000000"/>
                          </a:solidFill>
                          <a:effectLst/>
                          <a:latin typeface="Calibri" panose="020F0502020204030204" pitchFamily="34" charset="0"/>
                        </a:rPr>
                        <a:t>Εμπόριο</a:t>
                      </a:r>
                    </a:p>
                  </a:txBody>
                  <a:tcPr marL="9525" marR="9525" marT="9525" marB="0" anchor="ctr">
                    <a:solidFill>
                      <a:schemeClr val="bg1">
                        <a:lumMod val="85000"/>
                      </a:schemeClr>
                    </a:solidFill>
                  </a:tcPr>
                </a:tc>
                <a:tc>
                  <a:txBody>
                    <a:bodyPr/>
                    <a:lstStyle/>
                    <a:p>
                      <a:pPr algn="ctr" fontAlgn="b"/>
                      <a:r>
                        <a:rPr lang="el-GR" sz="900" b="0" i="0" u="none" strike="noStrike" dirty="0">
                          <a:solidFill>
                            <a:srgbClr val="000000"/>
                          </a:solidFill>
                          <a:effectLst/>
                          <a:latin typeface="Calibri" panose="020F0502020204030204" pitchFamily="34" charset="0"/>
                        </a:rPr>
                        <a:t>Ξενοδοχείο/ Εστίαση</a:t>
                      </a:r>
                    </a:p>
                  </a:txBody>
                  <a:tcPr marL="9525" marR="9525" marT="9525" marB="0" anchor="ctr">
                    <a:solidFill>
                      <a:schemeClr val="bg1">
                        <a:lumMod val="85000"/>
                      </a:schemeClr>
                    </a:solidFill>
                  </a:tcPr>
                </a:tc>
                <a:tc>
                  <a:txBody>
                    <a:bodyPr/>
                    <a:lstStyle/>
                    <a:p>
                      <a:pPr algn="ctr" fontAlgn="b"/>
                      <a:r>
                        <a:rPr lang="el-GR" sz="900" b="0" i="0" u="none" strike="noStrike" dirty="0">
                          <a:solidFill>
                            <a:srgbClr val="000000"/>
                          </a:solidFill>
                          <a:effectLst/>
                          <a:latin typeface="Calibri" panose="020F0502020204030204" pitchFamily="34" charset="0"/>
                        </a:rPr>
                        <a:t>Υπηρεσίες </a:t>
                      </a:r>
                      <a:r>
                        <a:rPr lang="el-GR" sz="600" b="0" i="0" u="none" strike="noStrike" dirty="0">
                          <a:solidFill>
                            <a:srgbClr val="000000"/>
                          </a:solidFill>
                          <a:effectLst/>
                          <a:latin typeface="Calibri" panose="020F0502020204030204" pitchFamily="34" charset="0"/>
                        </a:rPr>
                        <a:t>(Επιστημονικές/ Τεχνικές/Λοιπές/Υγεία/</a:t>
                      </a:r>
                      <a:r>
                        <a:rPr lang="el-GR" sz="600" b="0" i="0" u="none" strike="noStrike" dirty="0" err="1">
                          <a:solidFill>
                            <a:srgbClr val="000000"/>
                          </a:solidFill>
                          <a:effectLst/>
                          <a:latin typeface="Calibri" panose="020F0502020204030204" pitchFamily="34" charset="0"/>
                        </a:rPr>
                        <a:t>Χρηματοικ</a:t>
                      </a:r>
                      <a:r>
                        <a:rPr lang="el-GR" sz="600" b="0" i="0" u="none" strike="noStrike" dirty="0">
                          <a:solidFill>
                            <a:srgbClr val="000000"/>
                          </a:solidFill>
                          <a:effectLst/>
                          <a:latin typeface="Calibri" panose="020F0502020204030204" pitchFamily="34" charset="0"/>
                        </a:rPr>
                        <a:t>)</a:t>
                      </a:r>
                    </a:p>
                  </a:txBody>
                  <a:tcPr marL="9525" marR="9525" marT="9525" marB="0" anchor="ctr">
                    <a:solidFill>
                      <a:schemeClr val="bg1">
                        <a:lumMod val="85000"/>
                      </a:schemeClr>
                    </a:solidFill>
                  </a:tcPr>
                </a:tc>
                <a:tc>
                  <a:txBody>
                    <a:bodyPr/>
                    <a:lstStyle/>
                    <a:p>
                      <a:pPr algn="ctr" fontAlgn="b"/>
                      <a:r>
                        <a:rPr lang="el-GR" sz="700" b="0" i="0" u="none" strike="noStrike" dirty="0">
                          <a:solidFill>
                            <a:srgbClr val="000000"/>
                          </a:solidFill>
                          <a:effectLst/>
                          <a:latin typeface="Calibri" panose="020F0502020204030204" pitchFamily="34" charset="0"/>
                        </a:rPr>
                        <a:t>Μεταποίηση/Βιομηχανία/Κατασκευές/Μεταφορές/Πρωτογενής/Ενέργεια</a:t>
                      </a:r>
                    </a:p>
                  </a:txBody>
                  <a:tcPr marL="9525" marR="9525" marT="9525" marB="0" anchor="ctr">
                    <a:solidFill>
                      <a:schemeClr val="bg1">
                        <a:lumMod val="85000"/>
                      </a:schemeClr>
                    </a:solidFill>
                  </a:tcPr>
                </a:tc>
                <a:extLst>
                  <a:ext uri="{0D108BD9-81ED-4DB2-BD59-A6C34878D82A}">
                    <a16:rowId xmlns:a16="http://schemas.microsoft.com/office/drawing/2014/main" val="10000"/>
                  </a:ext>
                </a:extLst>
              </a:tr>
              <a:tr h="161512">
                <a:tc>
                  <a:txBody>
                    <a:bodyPr/>
                    <a:lstStyle/>
                    <a:p>
                      <a:pPr algn="ctr" fontAlgn="ctr"/>
                      <a:endParaRPr lang="el-GR" sz="900" b="1" i="0" u="none" strike="noStrike" dirty="0">
                        <a:solidFill>
                          <a:schemeClr val="bg1">
                            <a:lumMod val="65000"/>
                          </a:schemeClr>
                        </a:solidFill>
                        <a:effectLst/>
                        <a:latin typeface="+mn-lt"/>
                      </a:endParaRPr>
                    </a:p>
                  </a:txBody>
                  <a:tcPr marL="9525" marR="9525" marT="9525" marB="0" anchor="ctr">
                    <a:solidFill>
                      <a:schemeClr val="bg1"/>
                    </a:solidFill>
                  </a:tcPr>
                </a:tc>
                <a:tc>
                  <a:txBody>
                    <a:bodyPr/>
                    <a:lstStyle/>
                    <a:p>
                      <a:pPr marL="0" algn="ctr" defTabSz="914411" rtl="0" eaLnBrk="1" fontAlgn="b" latinLnBrk="0" hangingPunct="1"/>
                      <a:endParaRPr lang="el-GR" sz="1100" b="0" i="0" u="none" strike="noStrike" kern="1200" dirty="0">
                        <a:solidFill>
                          <a:schemeClr val="bg1">
                            <a:lumMod val="65000"/>
                          </a:schemeClr>
                        </a:solidFill>
                        <a:effectLst/>
                        <a:latin typeface="+mn-lt"/>
                        <a:ea typeface="+mn-ea"/>
                        <a:cs typeface="+mn-cs"/>
                      </a:endParaRPr>
                    </a:p>
                  </a:txBody>
                  <a:tcPr marL="9525" marR="9525" marT="9525" marB="0" anchor="b">
                    <a:solidFill>
                      <a:schemeClr val="bg1"/>
                    </a:solidFill>
                  </a:tcPr>
                </a:tc>
                <a:tc>
                  <a:txBody>
                    <a:bodyPr/>
                    <a:lstStyle/>
                    <a:p>
                      <a:pPr marL="0" algn="ctr" defTabSz="914411" rtl="0" eaLnBrk="1" fontAlgn="b" latinLnBrk="0" hangingPunct="1"/>
                      <a:endParaRPr lang="el-GR" sz="1100" b="0" i="0" u="none" strike="noStrike" kern="1200" dirty="0">
                        <a:solidFill>
                          <a:schemeClr val="bg1">
                            <a:lumMod val="65000"/>
                          </a:schemeClr>
                        </a:solidFill>
                        <a:effectLst/>
                        <a:latin typeface="+mn-lt"/>
                        <a:ea typeface="+mn-ea"/>
                        <a:cs typeface="+mn-cs"/>
                      </a:endParaRPr>
                    </a:p>
                  </a:txBody>
                  <a:tcPr marL="9525" marR="9525" marT="9525" marB="0" anchor="b">
                    <a:solidFill>
                      <a:schemeClr val="bg1"/>
                    </a:solidFill>
                  </a:tcPr>
                </a:tc>
                <a:tc>
                  <a:txBody>
                    <a:bodyPr/>
                    <a:lstStyle/>
                    <a:p>
                      <a:pPr marL="0" algn="ctr" defTabSz="914411" rtl="0" eaLnBrk="1" fontAlgn="b" latinLnBrk="0" hangingPunct="1"/>
                      <a:endParaRPr lang="el-GR" sz="1100" b="0" i="0" u="none" strike="noStrike" kern="1200" dirty="0">
                        <a:solidFill>
                          <a:schemeClr val="bg1">
                            <a:lumMod val="65000"/>
                          </a:schemeClr>
                        </a:solidFill>
                        <a:effectLst/>
                        <a:latin typeface="+mn-lt"/>
                        <a:ea typeface="+mn-ea"/>
                        <a:cs typeface="+mn-cs"/>
                      </a:endParaRPr>
                    </a:p>
                  </a:txBody>
                  <a:tcPr marL="9525" marR="9525" marT="9525" marB="0" anchor="b">
                    <a:solidFill>
                      <a:schemeClr val="bg1"/>
                    </a:solidFill>
                  </a:tcPr>
                </a:tc>
                <a:tc>
                  <a:txBody>
                    <a:bodyPr/>
                    <a:lstStyle/>
                    <a:p>
                      <a:pPr marL="0" algn="ctr" defTabSz="914411" rtl="0" eaLnBrk="1" fontAlgn="b" latinLnBrk="0" hangingPunct="1"/>
                      <a:endParaRPr lang="el-GR" sz="1100" b="0" i="0" u="none" strike="noStrike" kern="1200">
                        <a:solidFill>
                          <a:schemeClr val="bg1">
                            <a:lumMod val="65000"/>
                          </a:schemeClr>
                        </a:solidFill>
                        <a:effectLst/>
                        <a:latin typeface="+mn-lt"/>
                        <a:ea typeface="+mn-ea"/>
                        <a:cs typeface="+mn-cs"/>
                      </a:endParaRPr>
                    </a:p>
                  </a:txBody>
                  <a:tcPr marL="9525" marR="9525" marT="9525" marB="0" anchor="b">
                    <a:solidFill>
                      <a:schemeClr val="bg1"/>
                    </a:solidFill>
                  </a:tcPr>
                </a:tc>
                <a:tc>
                  <a:txBody>
                    <a:bodyPr/>
                    <a:lstStyle/>
                    <a:p>
                      <a:pPr marL="0" algn="ctr" defTabSz="914411" rtl="0" eaLnBrk="1" fontAlgn="b" latinLnBrk="0" hangingPunct="1"/>
                      <a:endParaRPr lang="el-GR" sz="1100" b="0" i="0" u="none" strike="noStrike" kern="1200" dirty="0">
                        <a:solidFill>
                          <a:schemeClr val="bg1">
                            <a:lumMod val="65000"/>
                          </a:schemeClr>
                        </a:solidFill>
                        <a:effectLst/>
                        <a:latin typeface="+mn-lt"/>
                        <a:ea typeface="+mn-ea"/>
                        <a:cs typeface="+mn-cs"/>
                      </a:endParaRPr>
                    </a:p>
                  </a:txBody>
                  <a:tcPr marL="9525" marR="9525" marT="9525" marB="0" anchor="b">
                    <a:solidFill>
                      <a:schemeClr val="bg1"/>
                    </a:solidFill>
                  </a:tcPr>
                </a:tc>
                <a:extLst>
                  <a:ext uri="{0D108BD9-81ED-4DB2-BD59-A6C34878D82A}">
                    <a16:rowId xmlns:a16="http://schemas.microsoft.com/office/drawing/2014/main" val="10001"/>
                  </a:ext>
                </a:extLst>
              </a:tr>
              <a:tr h="185787">
                <a:tc>
                  <a:txBody>
                    <a:bodyPr/>
                    <a:lstStyle/>
                    <a:p>
                      <a:pPr algn="ctr" fontAlgn="b"/>
                      <a:r>
                        <a:rPr lang="el-GR" sz="1050" b="1" i="0" u="none" strike="noStrike" dirty="0">
                          <a:solidFill>
                            <a:srgbClr val="000000"/>
                          </a:solidFill>
                          <a:effectLst/>
                          <a:latin typeface="+mn-lt"/>
                        </a:rPr>
                        <a:t>Πάρα πολύ</a:t>
                      </a:r>
                    </a:p>
                  </a:txBody>
                  <a:tcPr marL="9525" marR="9525" marT="9525" marB="0" anchor="b">
                    <a:solidFill>
                      <a:schemeClr val="accent1">
                        <a:lumMod val="40000"/>
                        <a:lumOff val="60000"/>
                      </a:schemeClr>
                    </a:solidFill>
                  </a:tcPr>
                </a:tc>
                <a:tc>
                  <a:txBody>
                    <a:bodyPr/>
                    <a:lstStyle/>
                    <a:p>
                      <a:pPr algn="ctr" fontAlgn="b"/>
                      <a:r>
                        <a:rPr lang="el-GR" sz="1200" b="1" i="0" u="none" strike="noStrike" dirty="0">
                          <a:solidFill>
                            <a:srgbClr val="000000"/>
                          </a:solidFill>
                          <a:effectLst/>
                          <a:latin typeface="+mn-lt"/>
                        </a:rPr>
                        <a:t>48,1</a:t>
                      </a:r>
                    </a:p>
                  </a:txBody>
                  <a:tcPr marL="9525" marR="9525" marT="9525" marB="0" anchor="b">
                    <a:solidFill>
                      <a:schemeClr val="accent1">
                        <a:lumMod val="40000"/>
                        <a:lumOff val="60000"/>
                      </a:schemeClr>
                    </a:solidFill>
                  </a:tcPr>
                </a:tc>
                <a:tc>
                  <a:txBody>
                    <a:bodyPr/>
                    <a:lstStyle/>
                    <a:p>
                      <a:pPr algn="ctr" fontAlgn="b"/>
                      <a:r>
                        <a:rPr lang="el-GR" sz="1100" b="0" i="0" u="none" strike="noStrike" dirty="0">
                          <a:solidFill>
                            <a:srgbClr val="000000"/>
                          </a:solidFill>
                          <a:effectLst/>
                          <a:latin typeface="Calibri" panose="020F0502020204030204" pitchFamily="34" charset="0"/>
                        </a:rPr>
                        <a:t>26,4</a:t>
                      </a:r>
                    </a:p>
                  </a:txBody>
                  <a:tcPr marL="9525" marR="9525" marT="9525" marB="0" anchor="b">
                    <a:solidFill>
                      <a:schemeClr val="accent1">
                        <a:lumMod val="40000"/>
                        <a:lumOff val="60000"/>
                      </a:schemeClr>
                    </a:solidFill>
                  </a:tcPr>
                </a:tc>
                <a:tc>
                  <a:txBody>
                    <a:bodyPr/>
                    <a:lstStyle/>
                    <a:p>
                      <a:pPr algn="ctr" fontAlgn="b"/>
                      <a:r>
                        <a:rPr lang="el-GR" sz="1100" b="1" i="0" u="none" strike="noStrike" dirty="0">
                          <a:solidFill>
                            <a:srgbClr val="000000"/>
                          </a:solidFill>
                          <a:effectLst/>
                          <a:latin typeface="Calibri" panose="020F0502020204030204" pitchFamily="34" charset="0"/>
                        </a:rPr>
                        <a:t>92,1</a:t>
                      </a:r>
                    </a:p>
                  </a:txBody>
                  <a:tcPr marL="9525" marR="9525" marT="9525" marB="0" anchor="b">
                    <a:solidFill>
                      <a:schemeClr val="accent1">
                        <a:lumMod val="40000"/>
                        <a:lumOff val="60000"/>
                      </a:schemeClr>
                    </a:solidFill>
                  </a:tcPr>
                </a:tc>
                <a:tc>
                  <a:txBody>
                    <a:bodyPr/>
                    <a:lstStyle/>
                    <a:p>
                      <a:pPr algn="ctr" fontAlgn="b"/>
                      <a:r>
                        <a:rPr lang="el-GR" sz="1100" b="0" i="0" u="none" strike="noStrike" dirty="0">
                          <a:solidFill>
                            <a:srgbClr val="000000"/>
                          </a:solidFill>
                          <a:effectLst/>
                          <a:latin typeface="Calibri" panose="020F0502020204030204" pitchFamily="34" charset="0"/>
                        </a:rPr>
                        <a:t>49,8</a:t>
                      </a:r>
                    </a:p>
                  </a:txBody>
                  <a:tcPr marL="9525" marR="9525" marT="9525" marB="0" anchor="b">
                    <a:solidFill>
                      <a:schemeClr val="accent1">
                        <a:lumMod val="40000"/>
                        <a:lumOff val="60000"/>
                      </a:schemeClr>
                    </a:solidFill>
                  </a:tcPr>
                </a:tc>
                <a:tc>
                  <a:txBody>
                    <a:bodyPr/>
                    <a:lstStyle/>
                    <a:p>
                      <a:pPr algn="ctr" fontAlgn="b"/>
                      <a:r>
                        <a:rPr lang="el-GR" sz="1100" b="0" i="0" u="none" strike="noStrike" dirty="0">
                          <a:solidFill>
                            <a:srgbClr val="000000"/>
                          </a:solidFill>
                          <a:effectLst/>
                          <a:latin typeface="Calibri" panose="020F0502020204030204" pitchFamily="34" charset="0"/>
                        </a:rPr>
                        <a:t>45,7</a:t>
                      </a:r>
                    </a:p>
                  </a:txBody>
                  <a:tcPr marL="9525" marR="9525" marT="9525" marB="0" anchor="b">
                    <a:solidFill>
                      <a:schemeClr val="accent1">
                        <a:lumMod val="40000"/>
                        <a:lumOff val="60000"/>
                      </a:schemeClr>
                    </a:solidFill>
                  </a:tcPr>
                </a:tc>
                <a:extLst>
                  <a:ext uri="{0D108BD9-81ED-4DB2-BD59-A6C34878D82A}">
                    <a16:rowId xmlns:a16="http://schemas.microsoft.com/office/drawing/2014/main" val="10002"/>
                  </a:ext>
                </a:extLst>
              </a:tr>
              <a:tr h="167213">
                <a:tc>
                  <a:txBody>
                    <a:bodyPr/>
                    <a:lstStyle/>
                    <a:p>
                      <a:pPr algn="ctr" fontAlgn="b"/>
                      <a:r>
                        <a:rPr lang="el-GR" sz="1050" b="1" i="0" u="none" strike="noStrike" dirty="0">
                          <a:solidFill>
                            <a:srgbClr val="000000"/>
                          </a:solidFill>
                          <a:effectLst/>
                          <a:latin typeface="+mn-lt"/>
                        </a:rPr>
                        <a:t>Πολύ</a:t>
                      </a:r>
                    </a:p>
                  </a:txBody>
                  <a:tcPr marL="9525" marR="9525" marT="9525" marB="0" anchor="b"/>
                </a:tc>
                <a:tc>
                  <a:txBody>
                    <a:bodyPr/>
                    <a:lstStyle/>
                    <a:p>
                      <a:pPr algn="ctr" fontAlgn="b"/>
                      <a:r>
                        <a:rPr lang="el-GR" sz="1200" b="1" i="0" u="none" strike="noStrike" dirty="0">
                          <a:solidFill>
                            <a:srgbClr val="000000"/>
                          </a:solidFill>
                          <a:effectLst/>
                          <a:latin typeface="+mn-lt"/>
                        </a:rPr>
                        <a:t>11,9</a:t>
                      </a:r>
                    </a:p>
                  </a:txBody>
                  <a:tcPr marL="9525" marR="9525" marT="9525" marB="0" anchor="b"/>
                </a:tc>
                <a:tc>
                  <a:txBody>
                    <a:bodyPr/>
                    <a:lstStyle/>
                    <a:p>
                      <a:pPr algn="ctr" fontAlgn="b"/>
                      <a:r>
                        <a:rPr lang="el-GR" sz="1100" b="0" i="0" u="none" strike="noStrike">
                          <a:solidFill>
                            <a:srgbClr val="000000"/>
                          </a:solidFill>
                          <a:effectLst/>
                          <a:latin typeface="Calibri" panose="020F0502020204030204" pitchFamily="34" charset="0"/>
                        </a:rPr>
                        <a:t>20,9</a:t>
                      </a:r>
                    </a:p>
                  </a:txBody>
                  <a:tcPr marL="9525" marR="9525" marT="9525" marB="0" anchor="b"/>
                </a:tc>
                <a:tc>
                  <a:txBody>
                    <a:bodyPr/>
                    <a:lstStyle/>
                    <a:p>
                      <a:pPr algn="ctr" fontAlgn="b"/>
                      <a:r>
                        <a:rPr lang="el-GR" sz="1100" b="0" i="0" u="none" strike="noStrike">
                          <a:solidFill>
                            <a:srgbClr val="000000"/>
                          </a:solidFill>
                          <a:effectLst/>
                          <a:latin typeface="Calibri" panose="020F0502020204030204" pitchFamily="34" charset="0"/>
                        </a:rPr>
                        <a:t>2,4</a:t>
                      </a:r>
                    </a:p>
                  </a:txBody>
                  <a:tcPr marL="9525" marR="9525" marT="9525" marB="0" anchor="b"/>
                </a:tc>
                <a:tc>
                  <a:txBody>
                    <a:bodyPr/>
                    <a:lstStyle/>
                    <a:p>
                      <a:pPr algn="ctr" fontAlgn="b"/>
                      <a:r>
                        <a:rPr lang="el-GR" sz="1100" b="0" i="0" u="none" strike="noStrike">
                          <a:solidFill>
                            <a:srgbClr val="000000"/>
                          </a:solidFill>
                          <a:effectLst/>
                          <a:latin typeface="Calibri" panose="020F0502020204030204" pitchFamily="34" charset="0"/>
                        </a:rPr>
                        <a:t>5,7</a:t>
                      </a:r>
                    </a:p>
                  </a:txBody>
                  <a:tcPr marL="9525" marR="9525" marT="9525" marB="0" anchor="b"/>
                </a:tc>
                <a:tc>
                  <a:txBody>
                    <a:bodyPr/>
                    <a:lstStyle/>
                    <a:p>
                      <a:pPr algn="ctr" fontAlgn="b"/>
                      <a:r>
                        <a:rPr lang="el-GR" sz="1100" b="0" i="0" u="none" strike="noStrike">
                          <a:solidFill>
                            <a:srgbClr val="000000"/>
                          </a:solidFill>
                          <a:effectLst/>
                          <a:latin typeface="Calibri" panose="020F0502020204030204" pitchFamily="34" charset="0"/>
                        </a:rPr>
                        <a:t>14,7</a:t>
                      </a:r>
                    </a:p>
                  </a:txBody>
                  <a:tcPr marL="9525" marR="9525" marT="9525" marB="0" anchor="b"/>
                </a:tc>
                <a:extLst>
                  <a:ext uri="{0D108BD9-81ED-4DB2-BD59-A6C34878D82A}">
                    <a16:rowId xmlns:a16="http://schemas.microsoft.com/office/drawing/2014/main" val="10003"/>
                  </a:ext>
                </a:extLst>
              </a:tr>
              <a:tr h="167213">
                <a:tc>
                  <a:txBody>
                    <a:bodyPr/>
                    <a:lstStyle/>
                    <a:p>
                      <a:pPr algn="ctr" fontAlgn="b"/>
                      <a:r>
                        <a:rPr lang="el-GR" sz="1050" b="1" i="0" u="none" strike="noStrike">
                          <a:solidFill>
                            <a:srgbClr val="000000"/>
                          </a:solidFill>
                          <a:effectLst/>
                          <a:latin typeface="+mn-lt"/>
                        </a:rPr>
                        <a:t>Αρκετά</a:t>
                      </a:r>
                    </a:p>
                  </a:txBody>
                  <a:tcPr marL="9525" marR="9525" marT="9525" marB="0" anchor="b"/>
                </a:tc>
                <a:tc>
                  <a:txBody>
                    <a:bodyPr/>
                    <a:lstStyle/>
                    <a:p>
                      <a:pPr algn="ctr" fontAlgn="b"/>
                      <a:r>
                        <a:rPr lang="el-GR" sz="1200" b="1" i="0" u="none" strike="noStrike" dirty="0">
                          <a:solidFill>
                            <a:srgbClr val="000000"/>
                          </a:solidFill>
                          <a:effectLst/>
                          <a:latin typeface="+mn-lt"/>
                        </a:rPr>
                        <a:t>35</a:t>
                      </a:r>
                    </a:p>
                  </a:txBody>
                  <a:tcPr marL="9525" marR="9525" marT="9525" marB="0" anchor="b"/>
                </a:tc>
                <a:tc>
                  <a:txBody>
                    <a:bodyPr/>
                    <a:lstStyle/>
                    <a:p>
                      <a:pPr algn="ctr" fontAlgn="b"/>
                      <a:r>
                        <a:rPr lang="el-GR" sz="1100" b="0" i="0" u="none" strike="noStrike">
                          <a:solidFill>
                            <a:srgbClr val="000000"/>
                          </a:solidFill>
                          <a:effectLst/>
                          <a:latin typeface="Calibri" panose="020F0502020204030204" pitchFamily="34" charset="0"/>
                        </a:rPr>
                        <a:t>48</a:t>
                      </a:r>
                    </a:p>
                  </a:txBody>
                  <a:tcPr marL="9525" marR="9525" marT="9525" marB="0" anchor="b"/>
                </a:tc>
                <a:tc>
                  <a:txBody>
                    <a:bodyPr/>
                    <a:lstStyle/>
                    <a:p>
                      <a:pPr algn="ctr" fontAlgn="b"/>
                      <a:r>
                        <a:rPr lang="el-GR" sz="1100" b="0" i="0" u="none" strike="noStrike">
                          <a:solidFill>
                            <a:srgbClr val="000000"/>
                          </a:solidFill>
                          <a:effectLst/>
                          <a:latin typeface="Calibri" panose="020F0502020204030204" pitchFamily="34" charset="0"/>
                        </a:rPr>
                        <a:t>5,5</a:t>
                      </a:r>
                    </a:p>
                  </a:txBody>
                  <a:tcPr marL="9525" marR="9525" marT="9525" marB="0" anchor="b"/>
                </a:tc>
                <a:tc>
                  <a:txBody>
                    <a:bodyPr/>
                    <a:lstStyle/>
                    <a:p>
                      <a:pPr algn="ctr" fontAlgn="b"/>
                      <a:r>
                        <a:rPr lang="el-GR" sz="1100" b="0" i="0" u="none" strike="noStrike">
                          <a:solidFill>
                            <a:srgbClr val="000000"/>
                          </a:solidFill>
                          <a:effectLst/>
                          <a:latin typeface="Calibri" panose="020F0502020204030204" pitchFamily="34" charset="0"/>
                        </a:rPr>
                        <a:t>36,1</a:t>
                      </a:r>
                    </a:p>
                  </a:txBody>
                  <a:tcPr marL="9525" marR="9525" marT="9525" marB="0" anchor="b"/>
                </a:tc>
                <a:tc>
                  <a:txBody>
                    <a:bodyPr/>
                    <a:lstStyle/>
                    <a:p>
                      <a:pPr algn="ctr" fontAlgn="b"/>
                      <a:r>
                        <a:rPr lang="el-GR" sz="1100" b="0" i="0" u="none" strike="noStrike">
                          <a:solidFill>
                            <a:srgbClr val="000000"/>
                          </a:solidFill>
                          <a:effectLst/>
                          <a:latin typeface="Calibri" panose="020F0502020204030204" pitchFamily="34" charset="0"/>
                        </a:rPr>
                        <a:t>36,2</a:t>
                      </a:r>
                    </a:p>
                  </a:txBody>
                  <a:tcPr marL="9525" marR="9525" marT="9525" marB="0" anchor="b"/>
                </a:tc>
                <a:extLst>
                  <a:ext uri="{0D108BD9-81ED-4DB2-BD59-A6C34878D82A}">
                    <a16:rowId xmlns:a16="http://schemas.microsoft.com/office/drawing/2014/main" val="10004"/>
                  </a:ext>
                </a:extLst>
              </a:tr>
              <a:tr h="167213">
                <a:tc>
                  <a:txBody>
                    <a:bodyPr/>
                    <a:lstStyle/>
                    <a:p>
                      <a:pPr algn="ctr" fontAlgn="b"/>
                      <a:r>
                        <a:rPr lang="el-GR" sz="1050" b="1" i="0" u="none" strike="noStrike">
                          <a:solidFill>
                            <a:srgbClr val="000000"/>
                          </a:solidFill>
                          <a:effectLst/>
                          <a:latin typeface="+mn-lt"/>
                        </a:rPr>
                        <a:t>Όχι και τόσο</a:t>
                      </a:r>
                    </a:p>
                  </a:txBody>
                  <a:tcPr marL="9525" marR="9525" marT="9525" marB="0" anchor="b"/>
                </a:tc>
                <a:tc>
                  <a:txBody>
                    <a:bodyPr/>
                    <a:lstStyle/>
                    <a:p>
                      <a:pPr algn="ctr" fontAlgn="b"/>
                      <a:r>
                        <a:rPr lang="el-GR" sz="1200" b="1" i="0" u="none" strike="noStrike" dirty="0">
                          <a:solidFill>
                            <a:srgbClr val="000000"/>
                          </a:solidFill>
                          <a:effectLst/>
                          <a:latin typeface="+mn-lt"/>
                        </a:rPr>
                        <a:t>3,6</a:t>
                      </a:r>
                    </a:p>
                  </a:txBody>
                  <a:tcPr marL="9525" marR="9525" marT="9525" marB="0" anchor="b"/>
                </a:tc>
                <a:tc>
                  <a:txBody>
                    <a:bodyPr/>
                    <a:lstStyle/>
                    <a:p>
                      <a:pPr algn="ctr" fontAlgn="b"/>
                      <a:r>
                        <a:rPr lang="el-GR" sz="1100" b="0" i="0" u="none" strike="noStrike">
                          <a:solidFill>
                            <a:srgbClr val="000000"/>
                          </a:solidFill>
                          <a:effectLst/>
                          <a:latin typeface="Calibri" panose="020F0502020204030204" pitchFamily="34" charset="0"/>
                        </a:rPr>
                        <a:t>2,5</a:t>
                      </a:r>
                    </a:p>
                  </a:txBody>
                  <a:tcPr marL="9525" marR="9525" marT="9525" marB="0" anchor="b"/>
                </a:tc>
                <a:tc>
                  <a:txBody>
                    <a:bodyPr/>
                    <a:lstStyle/>
                    <a:p>
                      <a:pPr algn="ctr" fontAlgn="b"/>
                      <a:r>
                        <a:rPr lang="el-GR" sz="1100" b="0" i="0" u="none" strike="noStrike">
                          <a:solidFill>
                            <a:srgbClr val="000000"/>
                          </a:solidFill>
                          <a:effectLst/>
                          <a:latin typeface="Calibri" panose="020F0502020204030204" pitchFamily="34" charset="0"/>
                        </a:rPr>
                        <a:t>0</a:t>
                      </a:r>
                    </a:p>
                  </a:txBody>
                  <a:tcPr marL="9525" marR="9525" marT="9525" marB="0" anchor="b"/>
                </a:tc>
                <a:tc>
                  <a:txBody>
                    <a:bodyPr/>
                    <a:lstStyle/>
                    <a:p>
                      <a:pPr algn="ctr" fontAlgn="b"/>
                      <a:r>
                        <a:rPr lang="el-GR" sz="1100" b="0" i="0" u="none" strike="noStrike">
                          <a:solidFill>
                            <a:srgbClr val="000000"/>
                          </a:solidFill>
                          <a:effectLst/>
                          <a:latin typeface="Calibri" panose="020F0502020204030204" pitchFamily="34" charset="0"/>
                        </a:rPr>
                        <a:t>6,8</a:t>
                      </a:r>
                    </a:p>
                  </a:txBody>
                  <a:tcPr marL="9525" marR="9525" marT="9525" marB="0" anchor="b"/>
                </a:tc>
                <a:tc>
                  <a:txBody>
                    <a:bodyPr/>
                    <a:lstStyle/>
                    <a:p>
                      <a:pPr algn="ctr" fontAlgn="b"/>
                      <a:r>
                        <a:rPr lang="el-GR" sz="1100" b="0" i="0" u="none" strike="noStrike">
                          <a:solidFill>
                            <a:srgbClr val="000000"/>
                          </a:solidFill>
                          <a:effectLst/>
                          <a:latin typeface="Calibri" panose="020F0502020204030204" pitchFamily="34" charset="0"/>
                        </a:rPr>
                        <a:t>3,4</a:t>
                      </a:r>
                    </a:p>
                  </a:txBody>
                  <a:tcPr marL="9525" marR="9525" marT="9525" marB="0" anchor="b"/>
                </a:tc>
                <a:extLst>
                  <a:ext uri="{0D108BD9-81ED-4DB2-BD59-A6C34878D82A}">
                    <a16:rowId xmlns:a16="http://schemas.microsoft.com/office/drawing/2014/main" val="10005"/>
                  </a:ext>
                </a:extLst>
              </a:tr>
              <a:tr h="167213">
                <a:tc>
                  <a:txBody>
                    <a:bodyPr/>
                    <a:lstStyle/>
                    <a:p>
                      <a:pPr algn="ctr" fontAlgn="b"/>
                      <a:r>
                        <a:rPr lang="el-GR" sz="1050" b="1" i="0" u="none" strike="noStrike" dirty="0">
                          <a:solidFill>
                            <a:srgbClr val="000000"/>
                          </a:solidFill>
                          <a:effectLst/>
                          <a:latin typeface="+mn-lt"/>
                        </a:rPr>
                        <a:t>Καθόλου</a:t>
                      </a:r>
                    </a:p>
                  </a:txBody>
                  <a:tcPr marL="9525" marR="9525" marT="9525" marB="0" anchor="b"/>
                </a:tc>
                <a:tc>
                  <a:txBody>
                    <a:bodyPr/>
                    <a:lstStyle/>
                    <a:p>
                      <a:pPr algn="ctr" fontAlgn="b"/>
                      <a:r>
                        <a:rPr lang="el-GR" sz="1200" b="1" i="0" u="none" strike="noStrike" dirty="0">
                          <a:solidFill>
                            <a:srgbClr val="000000"/>
                          </a:solidFill>
                          <a:effectLst/>
                          <a:latin typeface="+mn-lt"/>
                        </a:rPr>
                        <a:t>1,3</a:t>
                      </a:r>
                    </a:p>
                  </a:txBody>
                  <a:tcPr marL="9525" marR="9525" marT="9525" marB="0" anchor="b"/>
                </a:tc>
                <a:tc>
                  <a:txBody>
                    <a:bodyPr/>
                    <a:lstStyle/>
                    <a:p>
                      <a:pPr algn="ctr" fontAlgn="b"/>
                      <a:r>
                        <a:rPr lang="el-GR" sz="1100" b="0" i="0" u="none" strike="noStrike">
                          <a:solidFill>
                            <a:srgbClr val="000000"/>
                          </a:solidFill>
                          <a:effectLst/>
                          <a:latin typeface="Calibri" panose="020F0502020204030204" pitchFamily="34" charset="0"/>
                        </a:rPr>
                        <a:t>2,2</a:t>
                      </a:r>
                    </a:p>
                  </a:txBody>
                  <a:tcPr marL="9525" marR="9525" marT="9525" marB="0" anchor="b"/>
                </a:tc>
                <a:tc>
                  <a:txBody>
                    <a:bodyPr/>
                    <a:lstStyle/>
                    <a:p>
                      <a:pPr algn="ctr" fontAlgn="b"/>
                      <a:r>
                        <a:rPr lang="el-GR" sz="1100" b="0" i="0" u="none" strike="noStrike">
                          <a:solidFill>
                            <a:srgbClr val="000000"/>
                          </a:solidFill>
                          <a:effectLst/>
                          <a:latin typeface="Calibri" panose="020F0502020204030204" pitchFamily="34" charset="0"/>
                        </a:rPr>
                        <a:t>0</a:t>
                      </a:r>
                    </a:p>
                  </a:txBody>
                  <a:tcPr marL="9525" marR="9525" marT="9525" marB="0" anchor="b"/>
                </a:tc>
                <a:tc>
                  <a:txBody>
                    <a:bodyPr/>
                    <a:lstStyle/>
                    <a:p>
                      <a:pPr algn="ctr" fontAlgn="b"/>
                      <a:r>
                        <a:rPr lang="el-GR" sz="1100" b="0" i="0" u="none" strike="noStrike">
                          <a:solidFill>
                            <a:srgbClr val="000000"/>
                          </a:solidFill>
                          <a:effectLst/>
                          <a:latin typeface="Calibri" panose="020F0502020204030204" pitchFamily="34" charset="0"/>
                        </a:rPr>
                        <a:t>1,6</a:t>
                      </a:r>
                    </a:p>
                  </a:txBody>
                  <a:tcPr marL="9525" marR="9525" marT="9525" marB="0" anchor="b"/>
                </a:tc>
                <a:tc>
                  <a:txBody>
                    <a:bodyPr/>
                    <a:lstStyle/>
                    <a:p>
                      <a:pPr algn="ctr" fontAlgn="b"/>
                      <a:r>
                        <a:rPr lang="el-GR" sz="1100" b="0" i="0" u="none" strike="noStrike" dirty="0">
                          <a:solidFill>
                            <a:srgbClr val="000000"/>
                          </a:solidFill>
                          <a:effectLst/>
                          <a:latin typeface="Calibri" panose="020F0502020204030204" pitchFamily="34" charset="0"/>
                        </a:rPr>
                        <a:t>0</a:t>
                      </a:r>
                    </a:p>
                  </a:txBody>
                  <a:tcPr marL="9525" marR="9525" marT="9525" marB="0" anchor="b"/>
                </a:tc>
                <a:extLst>
                  <a:ext uri="{0D108BD9-81ED-4DB2-BD59-A6C34878D82A}">
                    <a16:rowId xmlns:a16="http://schemas.microsoft.com/office/drawing/2014/main" val="10006"/>
                  </a:ext>
                </a:extLst>
              </a:tr>
            </a:tbl>
          </a:graphicData>
        </a:graphic>
      </p:graphicFrame>
      <p:sp>
        <p:nvSpPr>
          <p:cNvPr id="15" name="Right Brace 14"/>
          <p:cNvSpPr/>
          <p:nvPr/>
        </p:nvSpPr>
        <p:spPr>
          <a:xfrm>
            <a:off x="5454275" y="1435767"/>
            <a:ext cx="312678" cy="2348533"/>
          </a:xfrm>
          <a:prstGeom prst="rightBrac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6" name="TextBox 15"/>
          <p:cNvSpPr txBox="1"/>
          <p:nvPr/>
        </p:nvSpPr>
        <p:spPr>
          <a:xfrm>
            <a:off x="5766953" y="2425368"/>
            <a:ext cx="587020" cy="369332"/>
          </a:xfrm>
          <a:prstGeom prst="rect">
            <a:avLst/>
          </a:prstGeom>
          <a:noFill/>
        </p:spPr>
        <p:txBody>
          <a:bodyPr wrap="none" rtlCol="0">
            <a:spAutoFit/>
          </a:bodyPr>
          <a:lstStyle/>
          <a:p>
            <a:r>
              <a:rPr lang="en-US" b="1" dirty="0"/>
              <a:t>95%</a:t>
            </a:r>
            <a:endParaRPr lang="el-GR" b="1" dirty="0"/>
          </a:p>
        </p:txBody>
      </p:sp>
      <p:sp>
        <p:nvSpPr>
          <p:cNvPr id="17" name="Oval 16"/>
          <p:cNvSpPr/>
          <p:nvPr/>
        </p:nvSpPr>
        <p:spPr>
          <a:xfrm>
            <a:off x="11270519" y="5463848"/>
            <a:ext cx="548640" cy="567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879547726"/>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ubtitle 2"/>
          <p:cNvSpPr txBox="1">
            <a:spLocks/>
          </p:cNvSpPr>
          <p:nvPr/>
        </p:nvSpPr>
        <p:spPr>
          <a:xfrm>
            <a:off x="1121091" y="6354634"/>
            <a:ext cx="8613113" cy="218719"/>
          </a:xfrm>
          <a:prstGeom prst="rect">
            <a:avLst/>
          </a:prstGeom>
        </p:spPr>
        <p:txBody>
          <a:bodyPr>
            <a:noAutofit/>
          </a:bodyPr>
          <a:lstStyle>
            <a:lvl1pPr marL="342900" indent="-342900" algn="l" rtl="0" eaLnBrk="0" fontAlgn="base" hangingPunct="0">
              <a:spcBef>
                <a:spcPct val="20000"/>
              </a:spcBef>
              <a:spcAft>
                <a:spcPct val="0"/>
              </a:spcAft>
              <a:buChar char="•"/>
              <a:defRPr sz="3200">
                <a:solidFill>
                  <a:schemeClr val="tx1"/>
                </a:solidFill>
                <a:latin typeface="Calibri" panose="020F0502020204030204"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Calibri" panose="020F0502020204030204" pitchFamily="34" charset="0"/>
              </a:defRPr>
            </a:lvl2pPr>
            <a:lvl3pPr marL="1143000" indent="-228600" algn="l" rtl="0" eaLnBrk="0" fontAlgn="base" hangingPunct="0">
              <a:spcBef>
                <a:spcPct val="20000"/>
              </a:spcBef>
              <a:spcAft>
                <a:spcPct val="0"/>
              </a:spcAft>
              <a:buChar char="•"/>
              <a:defRPr sz="2400">
                <a:solidFill>
                  <a:schemeClr val="tx1"/>
                </a:solidFill>
                <a:latin typeface="Calibri" panose="020F0502020204030204" pitchFamily="34" charset="0"/>
              </a:defRPr>
            </a:lvl3pPr>
            <a:lvl4pPr marL="1600200" indent="-228600" algn="l" rtl="0" eaLnBrk="0" fontAlgn="base" hangingPunct="0">
              <a:spcBef>
                <a:spcPct val="20000"/>
              </a:spcBef>
              <a:spcAft>
                <a:spcPct val="0"/>
              </a:spcAft>
              <a:buChar char="–"/>
              <a:defRPr sz="2000">
                <a:solidFill>
                  <a:schemeClr val="tx1"/>
                </a:solidFill>
                <a:latin typeface="Calibri" panose="020F0502020204030204" pitchFamily="34" charset="0"/>
              </a:defRPr>
            </a:lvl4pPr>
            <a:lvl5pPr marL="2057400" indent="-228600" algn="l" rtl="0" eaLnBrk="0" fontAlgn="base" hangingPunct="0">
              <a:spcBef>
                <a:spcPct val="20000"/>
              </a:spcBef>
              <a:spcAft>
                <a:spcPct val="0"/>
              </a:spcAft>
              <a:buChar char="»"/>
              <a:defRPr sz="2000">
                <a:solidFill>
                  <a:schemeClr val="tx1"/>
                </a:solidFill>
                <a:latin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buNone/>
            </a:pPr>
            <a:r>
              <a:rPr lang="en-US" sz="900" dirty="0"/>
              <a:t> </a:t>
            </a:r>
            <a:r>
              <a:rPr lang="el-GR" sz="900" dirty="0"/>
              <a:t>18. Πόσο απαραίτητη θεωρείτε την πιστοποιημένη εκπαίδευση σε θέματα ΥΑΕ όλων των εργαζομένων;</a:t>
            </a:r>
          </a:p>
        </p:txBody>
      </p:sp>
      <p:sp>
        <p:nvSpPr>
          <p:cNvPr id="27" name="Title 1"/>
          <p:cNvSpPr txBox="1">
            <a:spLocks/>
          </p:cNvSpPr>
          <p:nvPr/>
        </p:nvSpPr>
        <p:spPr>
          <a:xfrm>
            <a:off x="227835" y="151982"/>
            <a:ext cx="4593547" cy="54389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1800" b="1" dirty="0"/>
              <a:t>Η πιστοποιημένη εκπαίδευση σε θέματα ΥΑΕ όλων των εργαζομένων είναι απαραίτητη</a:t>
            </a:r>
            <a:r>
              <a:rPr lang="en-US" sz="1800" b="1" dirty="0"/>
              <a:t>;</a:t>
            </a:r>
            <a:r>
              <a:rPr lang="el-GR" sz="1800" b="1" dirty="0"/>
              <a:t> </a:t>
            </a:r>
          </a:p>
          <a:p>
            <a:r>
              <a:rPr lang="el-GR" sz="1600" b="1" dirty="0">
                <a:solidFill>
                  <a:srgbClr val="FF0000"/>
                </a:solidFill>
              </a:rPr>
              <a:t>Συνολικά </a:t>
            </a:r>
            <a:endParaRPr lang="en-US" sz="1600" b="1" dirty="0">
              <a:solidFill>
                <a:srgbClr val="FF0000"/>
              </a:solidFill>
            </a:endParaRPr>
          </a:p>
        </p:txBody>
      </p:sp>
      <p:sp>
        <p:nvSpPr>
          <p:cNvPr id="28" name="Rectangle 27"/>
          <p:cNvSpPr/>
          <p:nvPr/>
        </p:nvSpPr>
        <p:spPr>
          <a:xfrm>
            <a:off x="10166196" y="758571"/>
            <a:ext cx="2105320" cy="276999"/>
          </a:xfrm>
          <a:prstGeom prst="rect">
            <a:avLst/>
          </a:prstGeom>
        </p:spPr>
        <p:txBody>
          <a:bodyPr wrap="none">
            <a:spAutoFit/>
          </a:bodyPr>
          <a:lstStyle/>
          <a:p>
            <a:r>
              <a:rPr lang="el-GR" sz="1200" dirty="0">
                <a:solidFill>
                  <a:srgbClr val="808080"/>
                </a:solidFill>
              </a:rPr>
              <a:t>Σύνολο ερωτηθέντων (</a:t>
            </a:r>
            <a:r>
              <a:rPr lang="en-US" sz="1200" dirty="0">
                <a:solidFill>
                  <a:srgbClr val="808080"/>
                </a:solidFill>
              </a:rPr>
              <a:t>N=</a:t>
            </a:r>
            <a:r>
              <a:rPr lang="el-GR" sz="1200" dirty="0">
                <a:solidFill>
                  <a:srgbClr val="808080"/>
                </a:solidFill>
              </a:rPr>
              <a:t>351)</a:t>
            </a:r>
            <a:r>
              <a:rPr lang="en-US" sz="1200" dirty="0">
                <a:solidFill>
                  <a:srgbClr val="808080"/>
                </a:solidFill>
              </a:rPr>
              <a:t> </a:t>
            </a:r>
          </a:p>
        </p:txBody>
      </p:sp>
      <p:graphicFrame>
        <p:nvGraphicFramePr>
          <p:cNvPr id="6" name="Chart 5"/>
          <p:cNvGraphicFramePr/>
          <p:nvPr>
            <p:extLst>
              <p:ext uri="{D42A27DB-BD31-4B8C-83A1-F6EECF244321}">
                <p14:modId xmlns:p14="http://schemas.microsoft.com/office/powerpoint/2010/main" val="4100303503"/>
              </p:ext>
            </p:extLst>
          </p:nvPr>
        </p:nvGraphicFramePr>
        <p:xfrm>
          <a:off x="147700" y="1164506"/>
          <a:ext cx="5046731" cy="5131939"/>
        </p:xfrm>
        <a:graphic>
          <a:graphicData uri="http://schemas.openxmlformats.org/drawingml/2006/chart">
            <c:chart xmlns:c="http://schemas.openxmlformats.org/drawingml/2006/chart" xmlns:r="http://schemas.openxmlformats.org/officeDocument/2006/relationships" r:id="rId2"/>
          </a:graphicData>
        </a:graphic>
      </p:graphicFrame>
      <p:sp>
        <p:nvSpPr>
          <p:cNvPr id="7" name="Right Brace 6"/>
          <p:cNvSpPr/>
          <p:nvPr/>
        </p:nvSpPr>
        <p:spPr>
          <a:xfrm>
            <a:off x="2963949" y="1417202"/>
            <a:ext cx="307571" cy="114715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8" name="Right Brace 7"/>
          <p:cNvSpPr/>
          <p:nvPr/>
        </p:nvSpPr>
        <p:spPr>
          <a:xfrm>
            <a:off x="2517279" y="4066770"/>
            <a:ext cx="307571" cy="1147157"/>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9" name="TextBox 8"/>
          <p:cNvSpPr txBox="1"/>
          <p:nvPr/>
        </p:nvSpPr>
        <p:spPr>
          <a:xfrm>
            <a:off x="3357254" y="1907309"/>
            <a:ext cx="764953" cy="369332"/>
          </a:xfrm>
          <a:prstGeom prst="rect">
            <a:avLst/>
          </a:prstGeom>
          <a:noFill/>
        </p:spPr>
        <p:txBody>
          <a:bodyPr wrap="none" rtlCol="0">
            <a:spAutoFit/>
          </a:bodyPr>
          <a:lstStyle/>
          <a:p>
            <a:r>
              <a:rPr lang="en-US" b="1" dirty="0"/>
              <a:t>44.6%</a:t>
            </a:r>
            <a:endParaRPr lang="el-GR" b="1" dirty="0"/>
          </a:p>
        </p:txBody>
      </p:sp>
      <p:sp>
        <p:nvSpPr>
          <p:cNvPr id="10" name="TextBox 9"/>
          <p:cNvSpPr txBox="1"/>
          <p:nvPr/>
        </p:nvSpPr>
        <p:spPr>
          <a:xfrm>
            <a:off x="2963949" y="4521790"/>
            <a:ext cx="764953" cy="369332"/>
          </a:xfrm>
          <a:prstGeom prst="rect">
            <a:avLst/>
          </a:prstGeom>
          <a:noFill/>
        </p:spPr>
        <p:txBody>
          <a:bodyPr wrap="none" rtlCol="0">
            <a:spAutoFit/>
          </a:bodyPr>
          <a:lstStyle/>
          <a:p>
            <a:r>
              <a:rPr lang="en-US" b="1" dirty="0"/>
              <a:t>19.7%</a:t>
            </a:r>
            <a:endParaRPr lang="el-GR" b="1" dirty="0"/>
          </a:p>
        </p:txBody>
      </p:sp>
      <p:cxnSp>
        <p:nvCxnSpPr>
          <p:cNvPr id="3" name="Straight Connector 2"/>
          <p:cNvCxnSpPr/>
          <p:nvPr/>
        </p:nvCxnSpPr>
        <p:spPr>
          <a:xfrm>
            <a:off x="6428509" y="1487055"/>
            <a:ext cx="0" cy="4653819"/>
          </a:xfrm>
          <a:prstGeom prst="line">
            <a:avLst/>
          </a:prstGeom>
          <a:ln w="2857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3" name="Subtitle 2"/>
          <p:cNvSpPr txBox="1">
            <a:spLocks/>
          </p:cNvSpPr>
          <p:nvPr/>
        </p:nvSpPr>
        <p:spPr>
          <a:xfrm>
            <a:off x="6832792" y="6229389"/>
            <a:ext cx="3740727" cy="469207"/>
          </a:xfrm>
          <a:prstGeom prst="rect">
            <a:avLst/>
          </a:prstGeom>
        </p:spPr>
        <p:txBody>
          <a:bodyPr>
            <a:noAutofit/>
          </a:bodyPr>
          <a:lst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a:lstStyle>
          <a:p>
            <a:pPr marL="0" lvl="0" indent="0">
              <a:buNone/>
            </a:pPr>
            <a:r>
              <a:rPr lang="en-US" sz="900" dirty="0">
                <a:latin typeface="Calibri" panose="020F0502020204030204" pitchFamily="34" charset="0"/>
              </a:rPr>
              <a:t>17. </a:t>
            </a:r>
            <a:r>
              <a:rPr lang="el-GR" sz="900" dirty="0">
                <a:latin typeface="Calibri" panose="020F0502020204030204" pitchFamily="34" charset="0"/>
              </a:rPr>
              <a:t>Έχετε κάνει κάποια εκπαίδευση του προσωπικού σε θέματα ΥΑΕ την τελευταία τριετία;</a:t>
            </a:r>
          </a:p>
        </p:txBody>
      </p:sp>
      <p:graphicFrame>
        <p:nvGraphicFramePr>
          <p:cNvPr id="14" name="Chart 13"/>
          <p:cNvGraphicFramePr/>
          <p:nvPr>
            <p:extLst>
              <p:ext uri="{D42A27DB-BD31-4B8C-83A1-F6EECF244321}">
                <p14:modId xmlns:p14="http://schemas.microsoft.com/office/powerpoint/2010/main" val="1345595993"/>
              </p:ext>
            </p:extLst>
          </p:nvPr>
        </p:nvGraphicFramePr>
        <p:xfrm>
          <a:off x="6411884" y="1278849"/>
          <a:ext cx="4608512" cy="4104455"/>
        </p:xfrm>
        <a:graphic>
          <a:graphicData uri="http://schemas.openxmlformats.org/drawingml/2006/chart">
            <c:chart xmlns:c="http://schemas.openxmlformats.org/drawingml/2006/chart" xmlns:r="http://schemas.openxmlformats.org/officeDocument/2006/relationships" r:id="rId3"/>
          </a:graphicData>
        </a:graphic>
      </p:graphicFrame>
      <p:sp>
        <p:nvSpPr>
          <p:cNvPr id="15" name="Title 1"/>
          <p:cNvSpPr txBox="1">
            <a:spLocks/>
          </p:cNvSpPr>
          <p:nvPr/>
        </p:nvSpPr>
        <p:spPr>
          <a:xfrm>
            <a:off x="7171734" y="112896"/>
            <a:ext cx="4593547" cy="543890"/>
          </a:xfrm>
          <a:prstGeom prst="rect">
            <a:avLst/>
          </a:prstGeom>
          <a:solidFill>
            <a:schemeClr val="bg1"/>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1800" b="1" dirty="0"/>
              <a:t>Η εταιρεία έχει κάνει κάποια εκπαίδευση σε θέματα ΥΑΕ την τελευταία 3τία</a:t>
            </a:r>
            <a:r>
              <a:rPr lang="en-US" sz="1800" b="1" dirty="0"/>
              <a:t>;</a:t>
            </a:r>
            <a:r>
              <a:rPr lang="el-GR" sz="1800" b="1" dirty="0"/>
              <a:t> </a:t>
            </a:r>
          </a:p>
          <a:p>
            <a:r>
              <a:rPr lang="el-GR" sz="1600" b="1" dirty="0">
                <a:solidFill>
                  <a:srgbClr val="FF0000"/>
                </a:solidFill>
              </a:rPr>
              <a:t>Συνολικά </a:t>
            </a:r>
            <a:endParaRPr lang="en-US" sz="1600" b="1" dirty="0">
              <a:solidFill>
                <a:srgbClr val="FF0000"/>
              </a:solidFill>
            </a:endParaRPr>
          </a:p>
        </p:txBody>
      </p:sp>
      <p:sp>
        <p:nvSpPr>
          <p:cNvPr id="16" name="Right Brace 15"/>
          <p:cNvSpPr/>
          <p:nvPr/>
        </p:nvSpPr>
        <p:spPr>
          <a:xfrm>
            <a:off x="4157537" y="1417202"/>
            <a:ext cx="393305" cy="215727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7" name="TextBox 16"/>
          <p:cNvSpPr txBox="1"/>
          <p:nvPr/>
        </p:nvSpPr>
        <p:spPr>
          <a:xfrm>
            <a:off x="4682046" y="2311171"/>
            <a:ext cx="763351" cy="369332"/>
          </a:xfrm>
          <a:prstGeom prst="rect">
            <a:avLst/>
          </a:prstGeom>
          <a:noFill/>
        </p:spPr>
        <p:txBody>
          <a:bodyPr wrap="none" rtlCol="0">
            <a:spAutoFit/>
          </a:bodyPr>
          <a:lstStyle/>
          <a:p>
            <a:r>
              <a:rPr lang="el-GR" b="1" dirty="0"/>
              <a:t>79,8</a:t>
            </a:r>
            <a:r>
              <a:rPr lang="en-US" b="1" dirty="0"/>
              <a:t>%</a:t>
            </a:r>
            <a:endParaRPr lang="el-GR" b="1" dirty="0"/>
          </a:p>
        </p:txBody>
      </p:sp>
      <p:sp>
        <p:nvSpPr>
          <p:cNvPr id="19" name="Oval 18"/>
          <p:cNvSpPr/>
          <p:nvPr/>
        </p:nvSpPr>
        <p:spPr>
          <a:xfrm>
            <a:off x="11438243" y="5255571"/>
            <a:ext cx="548640" cy="567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633833369"/>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ubtitle 2"/>
          <p:cNvSpPr txBox="1">
            <a:spLocks/>
          </p:cNvSpPr>
          <p:nvPr/>
        </p:nvSpPr>
        <p:spPr>
          <a:xfrm>
            <a:off x="1121091" y="6354634"/>
            <a:ext cx="9447559" cy="218719"/>
          </a:xfrm>
          <a:prstGeom prst="rect">
            <a:avLst/>
          </a:prstGeom>
        </p:spPr>
        <p:txBody>
          <a:bodyPr>
            <a:noAutofit/>
          </a:bodyPr>
          <a:lstStyle>
            <a:lvl1pPr marL="342900" indent="-342900" algn="l" rtl="0" eaLnBrk="0" fontAlgn="base" hangingPunct="0">
              <a:spcBef>
                <a:spcPct val="20000"/>
              </a:spcBef>
              <a:spcAft>
                <a:spcPct val="0"/>
              </a:spcAft>
              <a:buChar char="•"/>
              <a:defRPr sz="3200">
                <a:solidFill>
                  <a:schemeClr val="tx1"/>
                </a:solidFill>
                <a:latin typeface="Calibri" panose="020F0502020204030204"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Calibri" panose="020F0502020204030204" pitchFamily="34" charset="0"/>
              </a:defRPr>
            </a:lvl2pPr>
            <a:lvl3pPr marL="1143000" indent="-228600" algn="l" rtl="0" eaLnBrk="0" fontAlgn="base" hangingPunct="0">
              <a:spcBef>
                <a:spcPct val="20000"/>
              </a:spcBef>
              <a:spcAft>
                <a:spcPct val="0"/>
              </a:spcAft>
              <a:buChar char="•"/>
              <a:defRPr sz="2400">
                <a:solidFill>
                  <a:schemeClr val="tx1"/>
                </a:solidFill>
                <a:latin typeface="Calibri" panose="020F0502020204030204" pitchFamily="34" charset="0"/>
              </a:defRPr>
            </a:lvl3pPr>
            <a:lvl4pPr marL="1600200" indent="-228600" algn="l" rtl="0" eaLnBrk="0" fontAlgn="base" hangingPunct="0">
              <a:spcBef>
                <a:spcPct val="20000"/>
              </a:spcBef>
              <a:spcAft>
                <a:spcPct val="0"/>
              </a:spcAft>
              <a:buChar char="–"/>
              <a:defRPr sz="2000">
                <a:solidFill>
                  <a:schemeClr val="tx1"/>
                </a:solidFill>
                <a:latin typeface="Calibri" panose="020F0502020204030204" pitchFamily="34" charset="0"/>
              </a:defRPr>
            </a:lvl4pPr>
            <a:lvl5pPr marL="2057400" indent="-228600" algn="l" rtl="0" eaLnBrk="0" fontAlgn="base" hangingPunct="0">
              <a:spcBef>
                <a:spcPct val="20000"/>
              </a:spcBef>
              <a:spcAft>
                <a:spcPct val="0"/>
              </a:spcAft>
              <a:buChar char="»"/>
              <a:defRPr sz="2000">
                <a:solidFill>
                  <a:schemeClr val="tx1"/>
                </a:solidFill>
                <a:latin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buNone/>
            </a:pPr>
            <a:r>
              <a:rPr lang="el-GR" sz="900" dirty="0"/>
              <a:t>30. Πόσο χρήσιμη θεωρείτε την δημιουργία μίας διαδικτυακής πλατφόρμα ελέγχου (στα πρότυπα του ΕΡΓΑΝΗ), όπου θα εμφανίζονται όλα τα απαιτούμενα μέτρα προστασίας, εξειδικευμένα για κάθε επιχείρηση, προκειμένου να δηλώνει ποια από αυτά έχει λάβει ; </a:t>
            </a:r>
          </a:p>
        </p:txBody>
      </p:sp>
      <p:sp>
        <p:nvSpPr>
          <p:cNvPr id="27" name="Title 1"/>
          <p:cNvSpPr txBox="1">
            <a:spLocks/>
          </p:cNvSpPr>
          <p:nvPr/>
        </p:nvSpPr>
        <p:spPr>
          <a:xfrm>
            <a:off x="172414" y="258110"/>
            <a:ext cx="8290452" cy="54389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1600" dirty="0"/>
              <a:t>Πόσο </a:t>
            </a:r>
            <a:r>
              <a:rPr lang="el-GR" sz="1600" b="1" dirty="0"/>
              <a:t>χρήσιμη</a:t>
            </a:r>
            <a:r>
              <a:rPr lang="el-GR" sz="1600" dirty="0"/>
              <a:t> θεωρείτε την δημιουργία μίας διαδικτυακής πλατφόρμας ελέγχου (στα πρότυπα του ΕΡΓΑΝΗ), όπου θα εμφανίζονται όλα τα απαιτούμενα μέτρα προστασίας, εξειδικευμένα για κάθε επιχείρηση, προκειμένου να δηλώνει ποια από αυτά έχει λάβει</a:t>
            </a:r>
            <a:r>
              <a:rPr lang="en-US" sz="1600" b="1" dirty="0"/>
              <a:t>;</a:t>
            </a:r>
            <a:endParaRPr lang="el-GR" sz="1600" b="1" dirty="0"/>
          </a:p>
          <a:p>
            <a:r>
              <a:rPr lang="el-GR" sz="1400" b="1" dirty="0">
                <a:solidFill>
                  <a:srgbClr val="FF0000"/>
                </a:solidFill>
              </a:rPr>
              <a:t>Συνολικά </a:t>
            </a:r>
            <a:endParaRPr lang="en-US" sz="1400" b="1" dirty="0">
              <a:solidFill>
                <a:srgbClr val="FF0000"/>
              </a:solidFill>
            </a:endParaRPr>
          </a:p>
        </p:txBody>
      </p:sp>
      <p:sp>
        <p:nvSpPr>
          <p:cNvPr id="28" name="Rectangle 27"/>
          <p:cNvSpPr/>
          <p:nvPr/>
        </p:nvSpPr>
        <p:spPr>
          <a:xfrm>
            <a:off x="8637496" y="237506"/>
            <a:ext cx="2105320" cy="276999"/>
          </a:xfrm>
          <a:prstGeom prst="rect">
            <a:avLst/>
          </a:prstGeom>
        </p:spPr>
        <p:txBody>
          <a:bodyPr wrap="none">
            <a:spAutoFit/>
          </a:bodyPr>
          <a:lstStyle/>
          <a:p>
            <a:r>
              <a:rPr lang="el-GR" sz="1200" dirty="0">
                <a:solidFill>
                  <a:srgbClr val="808080"/>
                </a:solidFill>
              </a:rPr>
              <a:t>Σύνολο ερωτηθέντων (</a:t>
            </a:r>
            <a:r>
              <a:rPr lang="en-US" sz="1200" dirty="0">
                <a:solidFill>
                  <a:srgbClr val="808080"/>
                </a:solidFill>
              </a:rPr>
              <a:t>N=</a:t>
            </a:r>
            <a:r>
              <a:rPr lang="el-GR" sz="1200" dirty="0">
                <a:solidFill>
                  <a:srgbClr val="808080"/>
                </a:solidFill>
              </a:rPr>
              <a:t>351)</a:t>
            </a:r>
            <a:r>
              <a:rPr lang="en-US" sz="1200" dirty="0">
                <a:solidFill>
                  <a:srgbClr val="808080"/>
                </a:solidFill>
              </a:rPr>
              <a:t> </a:t>
            </a:r>
          </a:p>
        </p:txBody>
      </p:sp>
      <p:graphicFrame>
        <p:nvGraphicFramePr>
          <p:cNvPr id="6" name="Chart 5"/>
          <p:cNvGraphicFramePr/>
          <p:nvPr>
            <p:extLst>
              <p:ext uri="{D42A27DB-BD31-4B8C-83A1-F6EECF244321}">
                <p14:modId xmlns:p14="http://schemas.microsoft.com/office/powerpoint/2010/main" val="3243250197"/>
              </p:ext>
            </p:extLst>
          </p:nvPr>
        </p:nvGraphicFramePr>
        <p:xfrm>
          <a:off x="798139" y="1106317"/>
          <a:ext cx="10093464" cy="3773593"/>
        </p:xfrm>
        <a:graphic>
          <a:graphicData uri="http://schemas.openxmlformats.org/drawingml/2006/chart">
            <c:chart xmlns:c="http://schemas.openxmlformats.org/drawingml/2006/chart" xmlns:r="http://schemas.openxmlformats.org/officeDocument/2006/relationships" r:id="rId2"/>
          </a:graphicData>
        </a:graphic>
      </p:graphicFrame>
      <p:sp>
        <p:nvSpPr>
          <p:cNvPr id="7" name="Right Brace 6"/>
          <p:cNvSpPr/>
          <p:nvPr/>
        </p:nvSpPr>
        <p:spPr>
          <a:xfrm>
            <a:off x="6526028" y="1300053"/>
            <a:ext cx="307571" cy="126187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8" name="Right Brace 7"/>
          <p:cNvSpPr/>
          <p:nvPr/>
        </p:nvSpPr>
        <p:spPr>
          <a:xfrm>
            <a:off x="5535179" y="3152577"/>
            <a:ext cx="307571" cy="1261873"/>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9" name="TextBox 8"/>
          <p:cNvSpPr txBox="1"/>
          <p:nvPr/>
        </p:nvSpPr>
        <p:spPr>
          <a:xfrm>
            <a:off x="7975409" y="1839858"/>
            <a:ext cx="763351" cy="369332"/>
          </a:xfrm>
          <a:prstGeom prst="rect">
            <a:avLst/>
          </a:prstGeom>
          <a:noFill/>
        </p:spPr>
        <p:txBody>
          <a:bodyPr wrap="none" rtlCol="0">
            <a:spAutoFit/>
          </a:bodyPr>
          <a:lstStyle/>
          <a:p>
            <a:r>
              <a:rPr lang="el-GR" b="1" dirty="0"/>
              <a:t>80,5</a:t>
            </a:r>
            <a:r>
              <a:rPr lang="en-US" b="1" dirty="0"/>
              <a:t>%</a:t>
            </a:r>
            <a:endParaRPr lang="el-GR" b="1" dirty="0"/>
          </a:p>
        </p:txBody>
      </p:sp>
      <p:sp>
        <p:nvSpPr>
          <p:cNvPr id="10" name="TextBox 9"/>
          <p:cNvSpPr txBox="1"/>
          <p:nvPr/>
        </p:nvSpPr>
        <p:spPr>
          <a:xfrm>
            <a:off x="5908822" y="3517785"/>
            <a:ext cx="763351" cy="369332"/>
          </a:xfrm>
          <a:prstGeom prst="rect">
            <a:avLst/>
          </a:prstGeom>
          <a:noFill/>
        </p:spPr>
        <p:txBody>
          <a:bodyPr wrap="none" rtlCol="0">
            <a:spAutoFit/>
          </a:bodyPr>
          <a:lstStyle/>
          <a:p>
            <a:r>
              <a:rPr lang="el-GR" b="1" dirty="0"/>
              <a:t>18,7</a:t>
            </a:r>
            <a:r>
              <a:rPr lang="en-US" b="1" dirty="0"/>
              <a:t>%</a:t>
            </a:r>
            <a:endParaRPr lang="el-GR" b="1" dirty="0"/>
          </a:p>
        </p:txBody>
      </p:sp>
      <p:sp>
        <p:nvSpPr>
          <p:cNvPr id="2" name="Right Brace 1">
            <a:extLst>
              <a:ext uri="{FF2B5EF4-FFF2-40B4-BE49-F238E27FC236}">
                <a16:creationId xmlns:a16="http://schemas.microsoft.com/office/drawing/2014/main" id="{DFF1E69A-B35E-D971-CBA5-1006624012C3}"/>
              </a:ext>
            </a:extLst>
          </p:cNvPr>
          <p:cNvSpPr/>
          <p:nvPr/>
        </p:nvSpPr>
        <p:spPr>
          <a:xfrm>
            <a:off x="7421400" y="1106318"/>
            <a:ext cx="475691" cy="183641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3" name="TextBox 2">
            <a:extLst>
              <a:ext uri="{FF2B5EF4-FFF2-40B4-BE49-F238E27FC236}">
                <a16:creationId xmlns:a16="http://schemas.microsoft.com/office/drawing/2014/main" id="{7B01FF3E-9553-5107-CDD2-53D2F7D932D9}"/>
              </a:ext>
            </a:extLst>
          </p:cNvPr>
          <p:cNvSpPr txBox="1"/>
          <p:nvPr/>
        </p:nvSpPr>
        <p:spPr>
          <a:xfrm>
            <a:off x="6859829" y="1764527"/>
            <a:ext cx="763351" cy="369332"/>
          </a:xfrm>
          <a:prstGeom prst="rect">
            <a:avLst/>
          </a:prstGeom>
          <a:noFill/>
        </p:spPr>
        <p:txBody>
          <a:bodyPr wrap="none" rtlCol="0">
            <a:spAutoFit/>
          </a:bodyPr>
          <a:lstStyle/>
          <a:p>
            <a:r>
              <a:rPr lang="el-GR" b="1" dirty="0"/>
              <a:t>45,6</a:t>
            </a:r>
            <a:r>
              <a:rPr lang="en-US" b="1" dirty="0"/>
              <a:t>%</a:t>
            </a:r>
            <a:endParaRPr lang="el-GR" b="1" dirty="0"/>
          </a:p>
        </p:txBody>
      </p:sp>
      <p:graphicFrame>
        <p:nvGraphicFramePr>
          <p:cNvPr id="4" name="Table 3">
            <a:extLst>
              <a:ext uri="{FF2B5EF4-FFF2-40B4-BE49-F238E27FC236}">
                <a16:creationId xmlns:a16="http://schemas.microsoft.com/office/drawing/2014/main" id="{0C4F9E5E-8EBE-F7E8-86C2-CD0F063A1130}"/>
              </a:ext>
            </a:extLst>
          </p:cNvPr>
          <p:cNvGraphicFramePr>
            <a:graphicFrameLocks noGrp="1"/>
          </p:cNvGraphicFramePr>
          <p:nvPr>
            <p:extLst>
              <p:ext uri="{D42A27DB-BD31-4B8C-83A1-F6EECF244321}">
                <p14:modId xmlns:p14="http://schemas.microsoft.com/office/powerpoint/2010/main" val="987881745"/>
              </p:ext>
            </p:extLst>
          </p:nvPr>
        </p:nvGraphicFramePr>
        <p:xfrm>
          <a:off x="197434" y="4766648"/>
          <a:ext cx="11797131" cy="1581928"/>
        </p:xfrm>
        <a:graphic>
          <a:graphicData uri="http://schemas.openxmlformats.org/drawingml/2006/table">
            <a:tbl>
              <a:tblPr>
                <a:tableStyleId>{5C22544A-7EE6-4342-B048-85BDC9FD1C3A}</a:tableStyleId>
              </a:tblPr>
              <a:tblGrid>
                <a:gridCol w="2312501">
                  <a:extLst>
                    <a:ext uri="{9D8B030D-6E8A-4147-A177-3AD203B41FA5}">
                      <a16:colId xmlns:a16="http://schemas.microsoft.com/office/drawing/2014/main" val="3046605578"/>
                    </a:ext>
                  </a:extLst>
                </a:gridCol>
                <a:gridCol w="894020">
                  <a:extLst>
                    <a:ext uri="{9D8B030D-6E8A-4147-A177-3AD203B41FA5}">
                      <a16:colId xmlns:a16="http://schemas.microsoft.com/office/drawing/2014/main" val="3204683827"/>
                    </a:ext>
                  </a:extLst>
                </a:gridCol>
                <a:gridCol w="1005030">
                  <a:extLst>
                    <a:ext uri="{9D8B030D-6E8A-4147-A177-3AD203B41FA5}">
                      <a16:colId xmlns:a16="http://schemas.microsoft.com/office/drawing/2014/main" val="721397604"/>
                    </a:ext>
                  </a:extLst>
                </a:gridCol>
                <a:gridCol w="861454">
                  <a:extLst>
                    <a:ext uri="{9D8B030D-6E8A-4147-A177-3AD203B41FA5}">
                      <a16:colId xmlns:a16="http://schemas.microsoft.com/office/drawing/2014/main" val="1472133479"/>
                    </a:ext>
                  </a:extLst>
                </a:gridCol>
                <a:gridCol w="933242">
                  <a:extLst>
                    <a:ext uri="{9D8B030D-6E8A-4147-A177-3AD203B41FA5}">
                      <a16:colId xmlns:a16="http://schemas.microsoft.com/office/drawing/2014/main" val="1189837744"/>
                    </a:ext>
                  </a:extLst>
                </a:gridCol>
                <a:gridCol w="945205">
                  <a:extLst>
                    <a:ext uri="{9D8B030D-6E8A-4147-A177-3AD203B41FA5}">
                      <a16:colId xmlns:a16="http://schemas.microsoft.com/office/drawing/2014/main" val="2773241362"/>
                    </a:ext>
                  </a:extLst>
                </a:gridCol>
                <a:gridCol w="942572">
                  <a:extLst>
                    <a:ext uri="{9D8B030D-6E8A-4147-A177-3AD203B41FA5}">
                      <a16:colId xmlns:a16="http://schemas.microsoft.com/office/drawing/2014/main" val="3622244025"/>
                    </a:ext>
                  </a:extLst>
                </a:gridCol>
                <a:gridCol w="1190008">
                  <a:extLst>
                    <a:ext uri="{9D8B030D-6E8A-4147-A177-3AD203B41FA5}">
                      <a16:colId xmlns:a16="http://schemas.microsoft.com/office/drawing/2014/main" val="3213594375"/>
                    </a:ext>
                  </a:extLst>
                </a:gridCol>
                <a:gridCol w="1215473">
                  <a:extLst>
                    <a:ext uri="{9D8B030D-6E8A-4147-A177-3AD203B41FA5}">
                      <a16:colId xmlns:a16="http://schemas.microsoft.com/office/drawing/2014/main" val="4290258802"/>
                    </a:ext>
                  </a:extLst>
                </a:gridCol>
                <a:gridCol w="1497626">
                  <a:extLst>
                    <a:ext uri="{9D8B030D-6E8A-4147-A177-3AD203B41FA5}">
                      <a16:colId xmlns:a16="http://schemas.microsoft.com/office/drawing/2014/main" val="2755777521"/>
                    </a:ext>
                  </a:extLst>
                </a:gridCol>
              </a:tblGrid>
              <a:tr h="534205">
                <a:tc>
                  <a:txBody>
                    <a:bodyPr/>
                    <a:lstStyle/>
                    <a:p>
                      <a:pPr algn="ctr" fontAlgn="b"/>
                      <a:r>
                        <a:rPr lang="en-GB" sz="800" u="none" strike="noStrike" dirty="0">
                          <a:effectLst/>
                          <a:latin typeface="+mn-lt"/>
                        </a:rPr>
                        <a:t> </a:t>
                      </a:r>
                      <a:endParaRPr lang="en-GB" sz="800" b="1" i="0" u="none" strike="noStrike" dirty="0">
                        <a:solidFill>
                          <a:srgbClr val="000000"/>
                        </a:solidFill>
                        <a:effectLst/>
                        <a:latin typeface="+mn-lt"/>
                      </a:endParaRPr>
                    </a:p>
                  </a:txBody>
                  <a:tcPr marL="6038" marR="6038" marT="6038" marB="0" anchor="ctr">
                    <a:solidFill>
                      <a:schemeClr val="accent1">
                        <a:lumMod val="40000"/>
                        <a:lumOff val="60000"/>
                      </a:schemeClr>
                    </a:solidFill>
                  </a:tcPr>
                </a:tc>
                <a:tc>
                  <a:txBody>
                    <a:bodyPr/>
                    <a:lstStyle/>
                    <a:p>
                      <a:pPr algn="ctr" fontAlgn="b"/>
                      <a:r>
                        <a:rPr lang="el-GR" sz="900" b="1" u="none" strike="noStrike" dirty="0">
                          <a:effectLst/>
                          <a:latin typeface="+mn-lt"/>
                        </a:rPr>
                        <a:t>ΣΥΝΟΛΟ</a:t>
                      </a:r>
                      <a:endParaRPr lang="el-GR" sz="900" b="1" i="0" u="none" strike="noStrike" dirty="0">
                        <a:solidFill>
                          <a:srgbClr val="000000"/>
                        </a:solidFill>
                        <a:effectLst/>
                        <a:latin typeface="+mn-lt"/>
                      </a:endParaRPr>
                    </a:p>
                  </a:txBody>
                  <a:tcPr marL="6038" marR="6038" marT="6038" marB="0" anchor="ctr">
                    <a:solidFill>
                      <a:schemeClr val="accent1">
                        <a:lumMod val="40000"/>
                        <a:lumOff val="60000"/>
                      </a:schemeClr>
                    </a:solidFill>
                  </a:tcPr>
                </a:tc>
                <a:tc>
                  <a:txBody>
                    <a:bodyPr/>
                    <a:lstStyle/>
                    <a:p>
                      <a:pPr algn="ctr" fontAlgn="b"/>
                      <a:r>
                        <a:rPr lang="el-GR" sz="900" b="1" u="none" strike="noStrike" dirty="0">
                          <a:effectLst/>
                          <a:latin typeface="+mn-lt"/>
                        </a:rPr>
                        <a:t>ΠΟΛΥ ΜΙΚΡΕΣ 1-9</a:t>
                      </a:r>
                      <a:endParaRPr lang="el-GR" sz="900" b="1" i="0" u="none" strike="noStrike" dirty="0">
                        <a:solidFill>
                          <a:srgbClr val="000000"/>
                        </a:solidFill>
                        <a:effectLst/>
                        <a:latin typeface="+mn-lt"/>
                      </a:endParaRPr>
                    </a:p>
                  </a:txBody>
                  <a:tcPr marL="6038" marR="6038" marT="6038" marB="0" anchor="ctr">
                    <a:solidFill>
                      <a:schemeClr val="accent1">
                        <a:lumMod val="40000"/>
                        <a:lumOff val="60000"/>
                      </a:schemeClr>
                    </a:solidFill>
                  </a:tcPr>
                </a:tc>
                <a:tc>
                  <a:txBody>
                    <a:bodyPr/>
                    <a:lstStyle/>
                    <a:p>
                      <a:pPr algn="ctr" fontAlgn="b"/>
                      <a:r>
                        <a:rPr lang="el-GR" sz="900" b="1" u="none" strike="noStrike" dirty="0">
                          <a:effectLst/>
                          <a:latin typeface="+mn-lt"/>
                        </a:rPr>
                        <a:t>ΜΙΚΡΕΣ 10-49</a:t>
                      </a:r>
                      <a:endParaRPr lang="el-GR" sz="900" b="1" i="0" u="none" strike="noStrike" dirty="0">
                        <a:solidFill>
                          <a:srgbClr val="000000"/>
                        </a:solidFill>
                        <a:effectLst/>
                        <a:latin typeface="+mn-lt"/>
                      </a:endParaRPr>
                    </a:p>
                  </a:txBody>
                  <a:tcPr marL="6038" marR="6038" marT="6038" marB="0" anchor="ctr">
                    <a:solidFill>
                      <a:schemeClr val="accent1">
                        <a:lumMod val="40000"/>
                        <a:lumOff val="60000"/>
                      </a:schemeClr>
                    </a:solidFill>
                  </a:tcPr>
                </a:tc>
                <a:tc>
                  <a:txBody>
                    <a:bodyPr/>
                    <a:lstStyle/>
                    <a:p>
                      <a:pPr algn="ctr" fontAlgn="b"/>
                      <a:r>
                        <a:rPr lang="el-GR" sz="900" b="1" u="none" strike="noStrike" dirty="0">
                          <a:effectLst/>
                          <a:latin typeface="+mn-lt"/>
                        </a:rPr>
                        <a:t>ΜΕΣΑΙΕΣ 50-99</a:t>
                      </a:r>
                      <a:endParaRPr lang="el-GR" sz="900" b="1" i="0" u="none" strike="noStrike" dirty="0">
                        <a:solidFill>
                          <a:srgbClr val="000000"/>
                        </a:solidFill>
                        <a:effectLst/>
                        <a:latin typeface="+mn-lt"/>
                      </a:endParaRPr>
                    </a:p>
                  </a:txBody>
                  <a:tcPr marL="6038" marR="6038" marT="6038" marB="0" anchor="ctr">
                    <a:solidFill>
                      <a:schemeClr val="accent1">
                        <a:lumMod val="40000"/>
                        <a:lumOff val="60000"/>
                      </a:schemeClr>
                    </a:solidFill>
                  </a:tcPr>
                </a:tc>
                <a:tc>
                  <a:txBody>
                    <a:bodyPr/>
                    <a:lstStyle/>
                    <a:p>
                      <a:pPr algn="ctr" fontAlgn="b"/>
                      <a:r>
                        <a:rPr lang="el-GR" sz="900" b="1" u="none" strike="noStrike" dirty="0">
                          <a:effectLst/>
                          <a:latin typeface="+mn-lt"/>
                        </a:rPr>
                        <a:t>ΜΕΓΑΛΕΣ 100+</a:t>
                      </a:r>
                      <a:endParaRPr lang="el-GR" sz="900" b="1" i="0" u="none" strike="noStrike" dirty="0">
                        <a:solidFill>
                          <a:srgbClr val="000000"/>
                        </a:solidFill>
                        <a:effectLst/>
                        <a:latin typeface="+mn-lt"/>
                      </a:endParaRPr>
                    </a:p>
                  </a:txBody>
                  <a:tcPr marL="6038" marR="6038" marT="6038" marB="0" anchor="ctr">
                    <a:solidFill>
                      <a:schemeClr val="accent1">
                        <a:lumMod val="40000"/>
                        <a:lumOff val="60000"/>
                      </a:schemeClr>
                    </a:solidFill>
                  </a:tcPr>
                </a:tc>
                <a:tc>
                  <a:txBody>
                    <a:bodyPr/>
                    <a:lstStyle/>
                    <a:p>
                      <a:pPr algn="ctr" fontAlgn="b"/>
                      <a:r>
                        <a:rPr lang="el-GR" sz="900" b="1" u="none" strike="noStrike" dirty="0">
                          <a:solidFill>
                            <a:schemeClr val="bg1"/>
                          </a:solidFill>
                          <a:effectLst/>
                          <a:latin typeface="+mn-lt"/>
                        </a:rPr>
                        <a:t>Εμπόριο</a:t>
                      </a:r>
                      <a:endParaRPr lang="el-GR" sz="900" b="1" i="0" u="none" strike="noStrike" dirty="0">
                        <a:solidFill>
                          <a:schemeClr val="bg1"/>
                        </a:solidFill>
                        <a:effectLst/>
                        <a:latin typeface="+mn-lt"/>
                      </a:endParaRPr>
                    </a:p>
                  </a:txBody>
                  <a:tcPr marL="6038" marR="6038" marT="6038" marB="0" anchor="ctr">
                    <a:solidFill>
                      <a:schemeClr val="accent1">
                        <a:lumMod val="75000"/>
                      </a:schemeClr>
                    </a:solidFill>
                  </a:tcPr>
                </a:tc>
                <a:tc>
                  <a:txBody>
                    <a:bodyPr/>
                    <a:lstStyle/>
                    <a:p>
                      <a:pPr algn="ctr" fontAlgn="b"/>
                      <a:r>
                        <a:rPr lang="el-GR" sz="900" b="1" u="none" strike="noStrike" dirty="0">
                          <a:solidFill>
                            <a:schemeClr val="bg1"/>
                          </a:solidFill>
                          <a:effectLst/>
                          <a:latin typeface="+mn-lt"/>
                        </a:rPr>
                        <a:t>Ξενοδοχείο/ Εστίαση</a:t>
                      </a:r>
                      <a:endParaRPr lang="el-GR" sz="900" b="1" i="0" u="none" strike="noStrike" dirty="0">
                        <a:solidFill>
                          <a:schemeClr val="bg1"/>
                        </a:solidFill>
                        <a:effectLst/>
                        <a:latin typeface="+mn-lt"/>
                      </a:endParaRPr>
                    </a:p>
                  </a:txBody>
                  <a:tcPr marL="6038" marR="6038" marT="6038" marB="0" anchor="ctr">
                    <a:solidFill>
                      <a:schemeClr val="accent1">
                        <a:lumMod val="75000"/>
                      </a:schemeClr>
                    </a:solidFill>
                  </a:tcPr>
                </a:tc>
                <a:tc>
                  <a:txBody>
                    <a:bodyPr/>
                    <a:lstStyle/>
                    <a:p>
                      <a:pPr algn="ctr" fontAlgn="b"/>
                      <a:r>
                        <a:rPr lang="el-GR" sz="900" b="1" u="none" strike="noStrike" dirty="0">
                          <a:solidFill>
                            <a:schemeClr val="bg1"/>
                          </a:solidFill>
                          <a:effectLst/>
                          <a:latin typeface="+mn-lt"/>
                        </a:rPr>
                        <a:t>Υπηρεσίες (Επιστημονικές/ Τεχνικές/Λοιπές/Υγεία/</a:t>
                      </a:r>
                      <a:r>
                        <a:rPr lang="el-GR" sz="900" b="1" u="none" strike="noStrike" dirty="0" err="1">
                          <a:solidFill>
                            <a:schemeClr val="bg1"/>
                          </a:solidFill>
                          <a:effectLst/>
                          <a:latin typeface="+mn-lt"/>
                        </a:rPr>
                        <a:t>Χρηματοικ</a:t>
                      </a:r>
                      <a:r>
                        <a:rPr lang="el-GR" sz="900" b="1" u="none" strike="noStrike" dirty="0">
                          <a:solidFill>
                            <a:schemeClr val="bg1"/>
                          </a:solidFill>
                          <a:effectLst/>
                          <a:latin typeface="+mn-lt"/>
                        </a:rPr>
                        <a:t>)</a:t>
                      </a:r>
                      <a:endParaRPr lang="el-GR" sz="900" b="1" i="0" u="none" strike="noStrike" dirty="0">
                        <a:solidFill>
                          <a:schemeClr val="bg1"/>
                        </a:solidFill>
                        <a:effectLst/>
                        <a:latin typeface="+mn-lt"/>
                      </a:endParaRPr>
                    </a:p>
                  </a:txBody>
                  <a:tcPr marL="6038" marR="6038" marT="6038" marB="0" anchor="ctr">
                    <a:solidFill>
                      <a:schemeClr val="accent1">
                        <a:lumMod val="75000"/>
                      </a:schemeClr>
                    </a:solidFill>
                  </a:tcPr>
                </a:tc>
                <a:tc>
                  <a:txBody>
                    <a:bodyPr/>
                    <a:lstStyle/>
                    <a:p>
                      <a:pPr algn="ctr" fontAlgn="b"/>
                      <a:r>
                        <a:rPr lang="el-GR" sz="900" b="1" u="none" strike="noStrike" dirty="0">
                          <a:solidFill>
                            <a:schemeClr val="bg1"/>
                          </a:solidFill>
                          <a:effectLst/>
                          <a:latin typeface="+mn-lt"/>
                        </a:rPr>
                        <a:t>Μεταποίηση/Βιομηχανία/Κατασκευές/Μεταφορές/Πρωτογενής/Ενέργεια</a:t>
                      </a:r>
                      <a:endParaRPr lang="el-GR" sz="900" b="1" i="0" u="none" strike="noStrike" dirty="0">
                        <a:solidFill>
                          <a:schemeClr val="bg1"/>
                        </a:solidFill>
                        <a:effectLst/>
                        <a:latin typeface="+mn-lt"/>
                      </a:endParaRPr>
                    </a:p>
                  </a:txBody>
                  <a:tcPr marL="6038" marR="6038" marT="6038" marB="0" anchor="ctr">
                    <a:solidFill>
                      <a:schemeClr val="accent1">
                        <a:lumMod val="75000"/>
                      </a:schemeClr>
                    </a:solidFill>
                  </a:tcPr>
                </a:tc>
                <a:extLst>
                  <a:ext uri="{0D108BD9-81ED-4DB2-BD59-A6C34878D82A}">
                    <a16:rowId xmlns:a16="http://schemas.microsoft.com/office/drawing/2014/main" val="2090010483"/>
                  </a:ext>
                </a:extLst>
              </a:tr>
              <a:tr h="137913">
                <a:tc>
                  <a:txBody>
                    <a:bodyPr/>
                    <a:lstStyle/>
                    <a:p>
                      <a:pPr algn="ctr" fontAlgn="b"/>
                      <a:r>
                        <a:rPr lang="en-GB" sz="800" u="none" strike="noStrike" dirty="0">
                          <a:effectLst/>
                          <a:latin typeface="+mn-lt"/>
                        </a:rPr>
                        <a:t> </a:t>
                      </a:r>
                      <a:endParaRPr lang="en-GB" sz="800" b="1" i="0" u="none" strike="noStrike" dirty="0">
                        <a:solidFill>
                          <a:srgbClr val="000000"/>
                        </a:solidFill>
                        <a:effectLst/>
                        <a:latin typeface="+mn-lt"/>
                      </a:endParaRPr>
                    </a:p>
                  </a:txBody>
                  <a:tcPr marL="6038" marR="6038" marT="6038" marB="0" anchor="ctr">
                    <a:solidFill>
                      <a:schemeClr val="accent1">
                        <a:lumMod val="40000"/>
                        <a:lumOff val="60000"/>
                      </a:schemeClr>
                    </a:solidFill>
                  </a:tcPr>
                </a:tc>
                <a:tc>
                  <a:txBody>
                    <a:bodyPr/>
                    <a:lstStyle/>
                    <a:p>
                      <a:pPr algn="ctr" fontAlgn="b"/>
                      <a:r>
                        <a:rPr lang="en-GB" sz="900" u="none" strike="noStrike" dirty="0">
                          <a:effectLst/>
                          <a:latin typeface="+mn-lt"/>
                        </a:rPr>
                        <a:t> </a:t>
                      </a:r>
                      <a:endParaRPr lang="en-GB" sz="900" b="0" i="0" u="none" strike="noStrike" dirty="0">
                        <a:solidFill>
                          <a:srgbClr val="000000"/>
                        </a:solidFill>
                        <a:effectLst/>
                        <a:latin typeface="+mn-lt"/>
                      </a:endParaRPr>
                    </a:p>
                  </a:txBody>
                  <a:tcPr marL="6038" marR="6038" marT="6038" marB="0" anchor="ctr">
                    <a:solidFill>
                      <a:schemeClr val="accent1">
                        <a:lumMod val="40000"/>
                        <a:lumOff val="60000"/>
                      </a:schemeClr>
                    </a:solidFill>
                  </a:tcPr>
                </a:tc>
                <a:tc>
                  <a:txBody>
                    <a:bodyPr/>
                    <a:lstStyle/>
                    <a:p>
                      <a:pPr algn="ctr" fontAlgn="b"/>
                      <a:r>
                        <a:rPr lang="en-GB" sz="900" u="none" strike="noStrike" dirty="0">
                          <a:effectLst/>
                          <a:latin typeface="+mn-lt"/>
                        </a:rPr>
                        <a:t> </a:t>
                      </a:r>
                      <a:endParaRPr lang="en-GB" sz="900" b="0" i="0" u="none" strike="noStrike" dirty="0">
                        <a:solidFill>
                          <a:srgbClr val="000000"/>
                        </a:solidFill>
                        <a:effectLst/>
                        <a:latin typeface="+mn-lt"/>
                      </a:endParaRPr>
                    </a:p>
                  </a:txBody>
                  <a:tcPr marL="6038" marR="6038" marT="6038" marB="0" anchor="ctr">
                    <a:solidFill>
                      <a:schemeClr val="accent1">
                        <a:lumMod val="40000"/>
                        <a:lumOff val="60000"/>
                      </a:schemeClr>
                    </a:solidFill>
                  </a:tcPr>
                </a:tc>
                <a:tc>
                  <a:txBody>
                    <a:bodyPr/>
                    <a:lstStyle/>
                    <a:p>
                      <a:pPr algn="ctr" fontAlgn="b"/>
                      <a:r>
                        <a:rPr lang="en-GB" sz="900" u="none" strike="noStrike">
                          <a:effectLst/>
                          <a:latin typeface="+mn-lt"/>
                        </a:rPr>
                        <a:t> </a:t>
                      </a:r>
                      <a:endParaRPr lang="en-GB" sz="900" b="0" i="0" u="none" strike="noStrike">
                        <a:solidFill>
                          <a:srgbClr val="000000"/>
                        </a:solidFill>
                        <a:effectLst/>
                        <a:latin typeface="+mn-lt"/>
                      </a:endParaRPr>
                    </a:p>
                  </a:txBody>
                  <a:tcPr marL="6038" marR="6038" marT="6038" marB="0" anchor="ctr">
                    <a:solidFill>
                      <a:schemeClr val="accent1">
                        <a:lumMod val="40000"/>
                        <a:lumOff val="60000"/>
                      </a:schemeClr>
                    </a:solidFill>
                  </a:tcPr>
                </a:tc>
                <a:tc>
                  <a:txBody>
                    <a:bodyPr/>
                    <a:lstStyle/>
                    <a:p>
                      <a:pPr algn="ctr" fontAlgn="b"/>
                      <a:r>
                        <a:rPr lang="en-GB" sz="900" u="none" strike="noStrike" dirty="0">
                          <a:effectLst/>
                          <a:latin typeface="+mn-lt"/>
                        </a:rPr>
                        <a:t> </a:t>
                      </a:r>
                      <a:endParaRPr lang="en-GB" sz="900" b="0" i="0" u="none" strike="noStrike" dirty="0">
                        <a:solidFill>
                          <a:srgbClr val="000000"/>
                        </a:solidFill>
                        <a:effectLst/>
                        <a:latin typeface="+mn-lt"/>
                      </a:endParaRPr>
                    </a:p>
                  </a:txBody>
                  <a:tcPr marL="6038" marR="6038" marT="6038" marB="0" anchor="ctr">
                    <a:solidFill>
                      <a:schemeClr val="accent1">
                        <a:lumMod val="40000"/>
                        <a:lumOff val="60000"/>
                      </a:schemeClr>
                    </a:solidFill>
                  </a:tcPr>
                </a:tc>
                <a:tc>
                  <a:txBody>
                    <a:bodyPr/>
                    <a:lstStyle/>
                    <a:p>
                      <a:pPr algn="ctr" fontAlgn="b"/>
                      <a:r>
                        <a:rPr lang="en-GB" sz="900" u="none" strike="noStrike" dirty="0">
                          <a:effectLst/>
                          <a:latin typeface="+mn-lt"/>
                        </a:rPr>
                        <a:t> </a:t>
                      </a:r>
                      <a:endParaRPr lang="en-GB" sz="900" b="0" i="0" u="none" strike="noStrike" dirty="0">
                        <a:solidFill>
                          <a:srgbClr val="000000"/>
                        </a:solidFill>
                        <a:effectLst/>
                        <a:latin typeface="+mn-lt"/>
                      </a:endParaRPr>
                    </a:p>
                  </a:txBody>
                  <a:tcPr marL="6038" marR="6038" marT="6038" marB="0" anchor="ctr">
                    <a:solidFill>
                      <a:schemeClr val="accent1">
                        <a:lumMod val="40000"/>
                        <a:lumOff val="60000"/>
                      </a:schemeClr>
                    </a:solidFill>
                  </a:tcPr>
                </a:tc>
                <a:tc>
                  <a:txBody>
                    <a:bodyPr/>
                    <a:lstStyle/>
                    <a:p>
                      <a:pPr algn="ctr" fontAlgn="b"/>
                      <a:r>
                        <a:rPr lang="en-GB" sz="900" u="none" strike="noStrike" dirty="0">
                          <a:solidFill>
                            <a:schemeClr val="bg1"/>
                          </a:solidFill>
                          <a:effectLst/>
                          <a:latin typeface="+mn-lt"/>
                        </a:rPr>
                        <a:t> </a:t>
                      </a:r>
                      <a:endParaRPr lang="en-GB" sz="900" b="0" i="0" u="none" strike="noStrike" dirty="0">
                        <a:solidFill>
                          <a:schemeClr val="bg1"/>
                        </a:solidFill>
                        <a:effectLst/>
                        <a:latin typeface="+mn-lt"/>
                      </a:endParaRPr>
                    </a:p>
                  </a:txBody>
                  <a:tcPr marL="6038" marR="6038" marT="6038" marB="0" anchor="ctr">
                    <a:solidFill>
                      <a:schemeClr val="accent1">
                        <a:lumMod val="75000"/>
                      </a:schemeClr>
                    </a:solidFill>
                  </a:tcPr>
                </a:tc>
                <a:tc>
                  <a:txBody>
                    <a:bodyPr/>
                    <a:lstStyle/>
                    <a:p>
                      <a:pPr algn="ctr" fontAlgn="b"/>
                      <a:r>
                        <a:rPr lang="en-GB" sz="900" u="none" strike="noStrike">
                          <a:solidFill>
                            <a:schemeClr val="bg1"/>
                          </a:solidFill>
                          <a:effectLst/>
                          <a:latin typeface="+mn-lt"/>
                        </a:rPr>
                        <a:t> </a:t>
                      </a:r>
                      <a:endParaRPr lang="en-GB" sz="900" b="0" i="0" u="none" strike="noStrike">
                        <a:solidFill>
                          <a:schemeClr val="bg1"/>
                        </a:solidFill>
                        <a:effectLst/>
                        <a:latin typeface="+mn-lt"/>
                      </a:endParaRPr>
                    </a:p>
                  </a:txBody>
                  <a:tcPr marL="6038" marR="6038" marT="6038" marB="0" anchor="ctr">
                    <a:solidFill>
                      <a:schemeClr val="accent1">
                        <a:lumMod val="75000"/>
                      </a:schemeClr>
                    </a:solidFill>
                  </a:tcPr>
                </a:tc>
                <a:tc>
                  <a:txBody>
                    <a:bodyPr/>
                    <a:lstStyle/>
                    <a:p>
                      <a:pPr algn="ctr" fontAlgn="b"/>
                      <a:r>
                        <a:rPr lang="en-GB" sz="900" u="none" strike="noStrike" dirty="0">
                          <a:solidFill>
                            <a:schemeClr val="bg1"/>
                          </a:solidFill>
                          <a:effectLst/>
                          <a:latin typeface="+mn-lt"/>
                        </a:rPr>
                        <a:t> </a:t>
                      </a:r>
                      <a:endParaRPr lang="en-GB" sz="900" b="0" i="0" u="none" strike="noStrike" dirty="0">
                        <a:solidFill>
                          <a:schemeClr val="bg1"/>
                        </a:solidFill>
                        <a:effectLst/>
                        <a:latin typeface="+mn-lt"/>
                      </a:endParaRPr>
                    </a:p>
                  </a:txBody>
                  <a:tcPr marL="6038" marR="6038" marT="6038" marB="0" anchor="ctr">
                    <a:solidFill>
                      <a:schemeClr val="accent1">
                        <a:lumMod val="75000"/>
                      </a:schemeClr>
                    </a:solidFill>
                  </a:tcPr>
                </a:tc>
                <a:tc>
                  <a:txBody>
                    <a:bodyPr/>
                    <a:lstStyle/>
                    <a:p>
                      <a:pPr algn="ctr" fontAlgn="b"/>
                      <a:r>
                        <a:rPr lang="en-GB" sz="900" u="none" strike="noStrike" dirty="0">
                          <a:solidFill>
                            <a:schemeClr val="bg1"/>
                          </a:solidFill>
                          <a:effectLst/>
                          <a:latin typeface="+mn-lt"/>
                        </a:rPr>
                        <a:t> </a:t>
                      </a:r>
                      <a:endParaRPr lang="en-GB" sz="900" b="0" i="0" u="none" strike="noStrike" dirty="0">
                        <a:solidFill>
                          <a:schemeClr val="bg1"/>
                        </a:solidFill>
                        <a:effectLst/>
                        <a:latin typeface="+mn-lt"/>
                      </a:endParaRPr>
                    </a:p>
                  </a:txBody>
                  <a:tcPr marL="6038" marR="6038" marT="6038" marB="0" anchor="ctr">
                    <a:solidFill>
                      <a:schemeClr val="accent1">
                        <a:lumMod val="75000"/>
                      </a:schemeClr>
                    </a:solidFill>
                  </a:tcPr>
                </a:tc>
                <a:extLst>
                  <a:ext uri="{0D108BD9-81ED-4DB2-BD59-A6C34878D82A}">
                    <a16:rowId xmlns:a16="http://schemas.microsoft.com/office/drawing/2014/main" val="2323323195"/>
                  </a:ext>
                </a:extLst>
              </a:tr>
              <a:tr h="227149">
                <a:tc>
                  <a:txBody>
                    <a:bodyPr/>
                    <a:lstStyle/>
                    <a:p>
                      <a:pPr algn="ctr" fontAlgn="b"/>
                      <a:endParaRPr lang="en-GB" sz="800" b="1" i="0" u="none" strike="noStrike" dirty="0">
                        <a:solidFill>
                          <a:srgbClr val="000000"/>
                        </a:solidFill>
                        <a:effectLst/>
                        <a:latin typeface="+mn-lt"/>
                      </a:endParaRPr>
                    </a:p>
                  </a:txBody>
                  <a:tcPr marL="6038" marR="6038" marT="6038" marB="0" anchor="ctr"/>
                </a:tc>
                <a:tc>
                  <a:txBody>
                    <a:bodyPr/>
                    <a:lstStyle/>
                    <a:p>
                      <a:pPr algn="ctr" fontAlgn="b"/>
                      <a:endParaRPr lang="en-GB" sz="900" b="0" i="0" u="none" strike="noStrike">
                        <a:solidFill>
                          <a:srgbClr val="000000"/>
                        </a:solidFill>
                        <a:effectLst/>
                        <a:latin typeface="+mn-lt"/>
                      </a:endParaRPr>
                    </a:p>
                  </a:txBody>
                  <a:tcPr marL="6038" marR="6038" marT="6038" marB="0" anchor="ctr"/>
                </a:tc>
                <a:tc>
                  <a:txBody>
                    <a:bodyPr/>
                    <a:lstStyle/>
                    <a:p>
                      <a:pPr algn="ctr" fontAlgn="b"/>
                      <a:endParaRPr lang="en-GB" sz="900" b="0" i="0" u="none" strike="noStrike" dirty="0">
                        <a:solidFill>
                          <a:srgbClr val="000000"/>
                        </a:solidFill>
                        <a:effectLst/>
                        <a:latin typeface="+mn-lt"/>
                      </a:endParaRPr>
                    </a:p>
                  </a:txBody>
                  <a:tcPr marL="6038" marR="6038" marT="6038" marB="0" anchor="ctr"/>
                </a:tc>
                <a:tc>
                  <a:txBody>
                    <a:bodyPr/>
                    <a:lstStyle/>
                    <a:p>
                      <a:pPr algn="ctr" fontAlgn="b"/>
                      <a:endParaRPr lang="en-GB" sz="900" b="0" i="0" u="none" strike="noStrike">
                        <a:solidFill>
                          <a:srgbClr val="000000"/>
                        </a:solidFill>
                        <a:effectLst/>
                        <a:latin typeface="+mn-lt"/>
                      </a:endParaRPr>
                    </a:p>
                  </a:txBody>
                  <a:tcPr marL="6038" marR="6038" marT="6038" marB="0" anchor="ctr"/>
                </a:tc>
                <a:tc>
                  <a:txBody>
                    <a:bodyPr/>
                    <a:lstStyle/>
                    <a:p>
                      <a:pPr algn="ctr" fontAlgn="b"/>
                      <a:endParaRPr lang="en-GB" sz="900" b="0" i="0" u="none" strike="noStrike" dirty="0">
                        <a:solidFill>
                          <a:srgbClr val="000000"/>
                        </a:solidFill>
                        <a:effectLst/>
                        <a:latin typeface="+mn-lt"/>
                      </a:endParaRPr>
                    </a:p>
                  </a:txBody>
                  <a:tcPr marL="6038" marR="6038" marT="6038" marB="0" anchor="ctr"/>
                </a:tc>
                <a:tc>
                  <a:txBody>
                    <a:bodyPr/>
                    <a:lstStyle/>
                    <a:p>
                      <a:pPr algn="ctr" fontAlgn="b"/>
                      <a:endParaRPr lang="en-GB" sz="900" b="0" i="0" u="none" strike="noStrike" dirty="0">
                        <a:solidFill>
                          <a:srgbClr val="000000"/>
                        </a:solidFill>
                        <a:effectLst/>
                        <a:latin typeface="+mn-lt"/>
                      </a:endParaRPr>
                    </a:p>
                  </a:txBody>
                  <a:tcPr marL="6038" marR="6038" marT="6038" marB="0" anchor="ctr"/>
                </a:tc>
                <a:tc>
                  <a:txBody>
                    <a:bodyPr/>
                    <a:lstStyle/>
                    <a:p>
                      <a:pPr algn="ctr" fontAlgn="b"/>
                      <a:endParaRPr lang="en-GB" sz="900" b="0" i="0" u="none" strike="noStrike" dirty="0">
                        <a:solidFill>
                          <a:srgbClr val="000000"/>
                        </a:solidFill>
                        <a:effectLst/>
                        <a:latin typeface="+mn-lt"/>
                      </a:endParaRPr>
                    </a:p>
                  </a:txBody>
                  <a:tcPr marL="6038" marR="6038" marT="6038" marB="0" anchor="ctr"/>
                </a:tc>
                <a:tc>
                  <a:txBody>
                    <a:bodyPr/>
                    <a:lstStyle/>
                    <a:p>
                      <a:pPr algn="ctr" fontAlgn="b"/>
                      <a:endParaRPr lang="en-GB" sz="900" b="0" i="0" u="none" strike="noStrike" dirty="0">
                        <a:solidFill>
                          <a:srgbClr val="000000"/>
                        </a:solidFill>
                        <a:effectLst/>
                        <a:latin typeface="+mn-lt"/>
                      </a:endParaRPr>
                    </a:p>
                  </a:txBody>
                  <a:tcPr marL="6038" marR="6038" marT="6038" marB="0" anchor="ctr"/>
                </a:tc>
                <a:tc>
                  <a:txBody>
                    <a:bodyPr/>
                    <a:lstStyle/>
                    <a:p>
                      <a:pPr algn="ctr" fontAlgn="b"/>
                      <a:endParaRPr lang="en-GB" sz="900" b="0" i="0" u="none" strike="noStrike" dirty="0">
                        <a:solidFill>
                          <a:srgbClr val="000000"/>
                        </a:solidFill>
                        <a:effectLst/>
                        <a:latin typeface="+mn-lt"/>
                      </a:endParaRPr>
                    </a:p>
                  </a:txBody>
                  <a:tcPr marL="6038" marR="6038" marT="6038" marB="0" anchor="ctr"/>
                </a:tc>
                <a:tc>
                  <a:txBody>
                    <a:bodyPr/>
                    <a:lstStyle/>
                    <a:p>
                      <a:pPr algn="ctr" fontAlgn="b"/>
                      <a:endParaRPr lang="en-GB" sz="900" b="0" i="0" u="none" strike="noStrike" dirty="0">
                        <a:solidFill>
                          <a:srgbClr val="000000"/>
                        </a:solidFill>
                        <a:effectLst/>
                        <a:latin typeface="+mn-lt"/>
                      </a:endParaRPr>
                    </a:p>
                  </a:txBody>
                  <a:tcPr marL="6038" marR="6038" marT="6038" marB="0" anchor="ctr"/>
                </a:tc>
                <a:extLst>
                  <a:ext uri="{0D108BD9-81ED-4DB2-BD59-A6C34878D82A}">
                    <a16:rowId xmlns:a16="http://schemas.microsoft.com/office/drawing/2014/main" val="3831194047"/>
                  </a:ext>
                </a:extLst>
              </a:tr>
              <a:tr h="205996">
                <a:tc>
                  <a:txBody>
                    <a:bodyPr/>
                    <a:lstStyle/>
                    <a:p>
                      <a:pPr algn="ctr" fontAlgn="b"/>
                      <a:r>
                        <a:rPr lang="el-GR" sz="1000" b="1" i="0" u="none" strike="noStrike">
                          <a:solidFill>
                            <a:srgbClr val="000000"/>
                          </a:solidFill>
                          <a:effectLst/>
                          <a:latin typeface="Arial" panose="020B0604020202020204" pitchFamily="34" charset="0"/>
                        </a:rPr>
                        <a:t>Πάρα πολύ/Πολύ/Αρκετά</a:t>
                      </a:r>
                    </a:p>
                  </a:txBody>
                  <a:tcPr marL="7620" marR="7620" marT="7620" marB="0" anchor="ctr">
                    <a:solidFill>
                      <a:schemeClr val="accent1">
                        <a:lumMod val="40000"/>
                        <a:lumOff val="60000"/>
                      </a:schemeClr>
                    </a:solidFill>
                  </a:tcPr>
                </a:tc>
                <a:tc>
                  <a:txBody>
                    <a:bodyPr/>
                    <a:lstStyle/>
                    <a:p>
                      <a:pPr algn="ctr" fontAlgn="b"/>
                      <a:r>
                        <a:rPr lang="en-GB" sz="1100" b="1" i="0" u="none" strike="noStrike" dirty="0">
                          <a:solidFill>
                            <a:srgbClr val="000000"/>
                          </a:solidFill>
                          <a:effectLst/>
                          <a:latin typeface="Calibri" panose="020F0502020204030204" pitchFamily="34" charset="0"/>
                        </a:rPr>
                        <a:t>80.5</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78.9</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93.7</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91.2</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84.2</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88.1</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71.8</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87.6</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63.1</a:t>
                      </a:r>
                    </a:p>
                  </a:txBody>
                  <a:tcPr marL="7620" marR="7620" marT="7620" marB="0" anchor="ctr"/>
                </a:tc>
                <a:extLst>
                  <a:ext uri="{0D108BD9-81ED-4DB2-BD59-A6C34878D82A}">
                    <a16:rowId xmlns:a16="http://schemas.microsoft.com/office/drawing/2014/main" val="2519518631"/>
                  </a:ext>
                </a:extLst>
              </a:tr>
              <a:tr h="205996">
                <a:tc>
                  <a:txBody>
                    <a:bodyPr/>
                    <a:lstStyle/>
                    <a:p>
                      <a:pPr algn="ctr" fontAlgn="b"/>
                      <a:r>
                        <a:rPr lang="el-GR" sz="1000" b="1" i="0" u="none" strike="noStrike">
                          <a:solidFill>
                            <a:srgbClr val="000000"/>
                          </a:solidFill>
                          <a:effectLst/>
                          <a:latin typeface="Arial" panose="020B0604020202020204" pitchFamily="34" charset="0"/>
                        </a:rPr>
                        <a:t>Όχι και τόσο/Καθόλου</a:t>
                      </a:r>
                    </a:p>
                  </a:txBody>
                  <a:tcPr marL="7620" marR="7620" marT="7620" marB="0" anchor="ctr">
                    <a:solidFill>
                      <a:schemeClr val="accent1">
                        <a:lumMod val="40000"/>
                        <a:lumOff val="60000"/>
                      </a:schemeClr>
                    </a:solidFill>
                  </a:tcPr>
                </a:tc>
                <a:tc>
                  <a:txBody>
                    <a:bodyPr/>
                    <a:lstStyle/>
                    <a:p>
                      <a:pPr algn="ctr" fontAlgn="b"/>
                      <a:r>
                        <a:rPr lang="en-GB" sz="1100" b="1" i="0" u="none" strike="noStrike" dirty="0">
                          <a:solidFill>
                            <a:srgbClr val="000000"/>
                          </a:solidFill>
                          <a:effectLst/>
                          <a:latin typeface="Calibri" panose="020F0502020204030204" pitchFamily="34" charset="0"/>
                        </a:rPr>
                        <a:t>18.7</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20.3</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5.8</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8.8</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15.8</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9.6</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28.2</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12.3</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36.9</a:t>
                      </a:r>
                    </a:p>
                  </a:txBody>
                  <a:tcPr marL="7620" marR="7620" marT="7620" marB="0" anchor="ctr"/>
                </a:tc>
                <a:extLst>
                  <a:ext uri="{0D108BD9-81ED-4DB2-BD59-A6C34878D82A}">
                    <a16:rowId xmlns:a16="http://schemas.microsoft.com/office/drawing/2014/main" val="1895315999"/>
                  </a:ext>
                </a:extLst>
              </a:tr>
              <a:tr h="244911">
                <a:tc>
                  <a:txBody>
                    <a:bodyPr/>
                    <a:lstStyle/>
                    <a:p>
                      <a:pPr algn="ctr" fontAlgn="b"/>
                      <a:r>
                        <a:rPr lang="el-GR" sz="1000" b="1" i="0" u="none" strike="noStrike">
                          <a:solidFill>
                            <a:srgbClr val="000000"/>
                          </a:solidFill>
                          <a:effectLst/>
                          <a:latin typeface="Arial" panose="020B0604020202020204" pitchFamily="34" charset="0"/>
                        </a:rPr>
                        <a:t>ΔΞ/ΔΑ</a:t>
                      </a:r>
                    </a:p>
                  </a:txBody>
                  <a:tcPr marL="7620" marR="7620" marT="7620" marB="0" anchor="ctr">
                    <a:solidFill>
                      <a:schemeClr val="accent1">
                        <a:lumMod val="40000"/>
                        <a:lumOff val="60000"/>
                      </a:schemeClr>
                    </a:solidFill>
                  </a:tcPr>
                </a:tc>
                <a:tc>
                  <a:txBody>
                    <a:bodyPr/>
                    <a:lstStyle/>
                    <a:p>
                      <a:pPr algn="ctr" fontAlgn="b"/>
                      <a:r>
                        <a:rPr lang="en-GB" sz="1100" b="1" i="0" u="none" strike="noStrike" dirty="0">
                          <a:solidFill>
                            <a:srgbClr val="000000"/>
                          </a:solidFill>
                          <a:effectLst/>
                          <a:latin typeface="Calibri" panose="020F0502020204030204" pitchFamily="34" charset="0"/>
                        </a:rPr>
                        <a:t>0.8</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0.9</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0.6</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0</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0</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2.3</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0</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0.1</a:t>
                      </a:r>
                    </a:p>
                  </a:txBody>
                  <a:tcPr marL="7620" marR="7620" marT="7620" marB="0" anchor="ctr"/>
                </a:tc>
                <a:tc>
                  <a:txBody>
                    <a:bodyPr/>
                    <a:lstStyle/>
                    <a:p>
                      <a:pPr algn="ctr" fontAlgn="b"/>
                      <a:r>
                        <a:rPr lang="en-GB" sz="1100" b="0" i="0" u="none" strike="noStrike" dirty="0">
                          <a:solidFill>
                            <a:srgbClr val="000000"/>
                          </a:solidFill>
                          <a:effectLst/>
                          <a:latin typeface="Calibri" panose="020F0502020204030204" pitchFamily="34" charset="0"/>
                        </a:rPr>
                        <a:t>0</a:t>
                      </a:r>
                    </a:p>
                  </a:txBody>
                  <a:tcPr marL="7620" marR="7620" marT="7620" marB="0" anchor="ctr"/>
                </a:tc>
                <a:extLst>
                  <a:ext uri="{0D108BD9-81ED-4DB2-BD59-A6C34878D82A}">
                    <a16:rowId xmlns:a16="http://schemas.microsoft.com/office/drawing/2014/main" val="1809019254"/>
                  </a:ext>
                </a:extLst>
              </a:tr>
            </a:tbl>
          </a:graphicData>
        </a:graphic>
      </p:graphicFrame>
      <p:sp>
        <p:nvSpPr>
          <p:cNvPr id="13" name="Oval 12"/>
          <p:cNvSpPr/>
          <p:nvPr/>
        </p:nvSpPr>
        <p:spPr>
          <a:xfrm>
            <a:off x="11217988" y="3739281"/>
            <a:ext cx="548640" cy="567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427948550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ubtitle 2"/>
          <p:cNvSpPr txBox="1">
            <a:spLocks/>
          </p:cNvSpPr>
          <p:nvPr/>
        </p:nvSpPr>
        <p:spPr>
          <a:xfrm>
            <a:off x="1121091" y="6354634"/>
            <a:ext cx="9447559" cy="218719"/>
          </a:xfrm>
          <a:prstGeom prst="rect">
            <a:avLst/>
          </a:prstGeom>
        </p:spPr>
        <p:txBody>
          <a:bodyPr>
            <a:noAutofit/>
          </a:bodyPr>
          <a:lstStyle>
            <a:lvl1pPr marL="342900" indent="-342900" algn="l" rtl="0" eaLnBrk="0" fontAlgn="base" hangingPunct="0">
              <a:spcBef>
                <a:spcPct val="20000"/>
              </a:spcBef>
              <a:spcAft>
                <a:spcPct val="0"/>
              </a:spcAft>
              <a:buChar char="•"/>
              <a:defRPr sz="3200">
                <a:solidFill>
                  <a:schemeClr val="tx1"/>
                </a:solidFill>
                <a:latin typeface="Calibri" panose="020F0502020204030204"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Calibri" panose="020F0502020204030204" pitchFamily="34" charset="0"/>
              </a:defRPr>
            </a:lvl2pPr>
            <a:lvl3pPr marL="1143000" indent="-228600" algn="l" rtl="0" eaLnBrk="0" fontAlgn="base" hangingPunct="0">
              <a:spcBef>
                <a:spcPct val="20000"/>
              </a:spcBef>
              <a:spcAft>
                <a:spcPct val="0"/>
              </a:spcAft>
              <a:buChar char="•"/>
              <a:defRPr sz="2400">
                <a:solidFill>
                  <a:schemeClr val="tx1"/>
                </a:solidFill>
                <a:latin typeface="Calibri" panose="020F0502020204030204" pitchFamily="34" charset="0"/>
              </a:defRPr>
            </a:lvl3pPr>
            <a:lvl4pPr marL="1600200" indent="-228600" algn="l" rtl="0" eaLnBrk="0" fontAlgn="base" hangingPunct="0">
              <a:spcBef>
                <a:spcPct val="20000"/>
              </a:spcBef>
              <a:spcAft>
                <a:spcPct val="0"/>
              </a:spcAft>
              <a:buChar char="–"/>
              <a:defRPr sz="2000">
                <a:solidFill>
                  <a:schemeClr val="tx1"/>
                </a:solidFill>
                <a:latin typeface="Calibri" panose="020F0502020204030204" pitchFamily="34" charset="0"/>
              </a:defRPr>
            </a:lvl4pPr>
            <a:lvl5pPr marL="2057400" indent="-228600" algn="l" rtl="0" eaLnBrk="0" fontAlgn="base" hangingPunct="0">
              <a:spcBef>
                <a:spcPct val="20000"/>
              </a:spcBef>
              <a:spcAft>
                <a:spcPct val="0"/>
              </a:spcAft>
              <a:buChar char="»"/>
              <a:defRPr sz="2000">
                <a:solidFill>
                  <a:schemeClr val="tx1"/>
                </a:solidFill>
                <a:latin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buNone/>
            </a:pPr>
            <a:r>
              <a:rPr lang="el-GR" sz="900" dirty="0"/>
              <a:t>31. Πιστεύετε ότι ο επαγγελματικός κίνδυνος θα πρέπει να έχει ξεχωριστή ασφάλιση με ασφάλιστρο που θα ρυθμίζεται από τις επιδόσεις ΥΑΕ της επιχείρησης; </a:t>
            </a:r>
          </a:p>
        </p:txBody>
      </p:sp>
      <p:sp>
        <p:nvSpPr>
          <p:cNvPr id="27" name="Title 1"/>
          <p:cNvSpPr txBox="1">
            <a:spLocks/>
          </p:cNvSpPr>
          <p:nvPr/>
        </p:nvSpPr>
        <p:spPr>
          <a:xfrm>
            <a:off x="178520" y="157041"/>
            <a:ext cx="9098483" cy="54389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l-GR" sz="1800" dirty="0"/>
              <a:t>Πιστεύετε ότι ο επαγγελματικός κίνδυνος θα πρέπει να έχει ξεχωριστή ασφάλιση με ασφάλιστρο που θα ρυθμίζεται από τις επιδόσεις ΥΑΕ της επιχείρησης; </a:t>
            </a:r>
          </a:p>
          <a:p>
            <a:r>
              <a:rPr lang="el-GR" sz="1600" b="1" dirty="0">
                <a:solidFill>
                  <a:srgbClr val="FF0000"/>
                </a:solidFill>
              </a:rPr>
              <a:t>Συνολικά </a:t>
            </a:r>
            <a:endParaRPr lang="en-US" sz="1600" b="1" dirty="0">
              <a:solidFill>
                <a:srgbClr val="FF0000"/>
              </a:solidFill>
            </a:endParaRPr>
          </a:p>
        </p:txBody>
      </p:sp>
      <p:sp>
        <p:nvSpPr>
          <p:cNvPr id="28" name="Rectangle 27"/>
          <p:cNvSpPr/>
          <p:nvPr/>
        </p:nvSpPr>
        <p:spPr>
          <a:xfrm>
            <a:off x="8637496" y="237506"/>
            <a:ext cx="2105320" cy="276999"/>
          </a:xfrm>
          <a:prstGeom prst="rect">
            <a:avLst/>
          </a:prstGeom>
        </p:spPr>
        <p:txBody>
          <a:bodyPr wrap="none">
            <a:spAutoFit/>
          </a:bodyPr>
          <a:lstStyle/>
          <a:p>
            <a:r>
              <a:rPr lang="el-GR" sz="1200" dirty="0">
                <a:solidFill>
                  <a:srgbClr val="808080"/>
                </a:solidFill>
              </a:rPr>
              <a:t>Σύνολο ερωτηθέντων (</a:t>
            </a:r>
            <a:r>
              <a:rPr lang="en-US" sz="1200" dirty="0">
                <a:solidFill>
                  <a:srgbClr val="808080"/>
                </a:solidFill>
              </a:rPr>
              <a:t>N=</a:t>
            </a:r>
            <a:r>
              <a:rPr lang="el-GR" sz="1200" dirty="0">
                <a:solidFill>
                  <a:srgbClr val="808080"/>
                </a:solidFill>
              </a:rPr>
              <a:t>351)</a:t>
            </a:r>
            <a:r>
              <a:rPr lang="en-US" sz="1200" dirty="0">
                <a:solidFill>
                  <a:srgbClr val="808080"/>
                </a:solidFill>
              </a:rPr>
              <a:t> </a:t>
            </a:r>
          </a:p>
        </p:txBody>
      </p:sp>
      <p:graphicFrame>
        <p:nvGraphicFramePr>
          <p:cNvPr id="6" name="Chart 5"/>
          <p:cNvGraphicFramePr/>
          <p:nvPr>
            <p:extLst>
              <p:ext uri="{D42A27DB-BD31-4B8C-83A1-F6EECF244321}">
                <p14:modId xmlns:p14="http://schemas.microsoft.com/office/powerpoint/2010/main" val="15741127"/>
              </p:ext>
            </p:extLst>
          </p:nvPr>
        </p:nvGraphicFramePr>
        <p:xfrm>
          <a:off x="798139" y="1106317"/>
          <a:ext cx="10093464" cy="3026713"/>
        </p:xfrm>
        <a:graphic>
          <a:graphicData uri="http://schemas.openxmlformats.org/drawingml/2006/chart">
            <c:chart xmlns:c="http://schemas.openxmlformats.org/drawingml/2006/chart" xmlns:r="http://schemas.openxmlformats.org/officeDocument/2006/relationships" r:id="rId2"/>
          </a:graphicData>
        </a:graphic>
      </p:graphicFrame>
      <p:sp>
        <p:nvSpPr>
          <p:cNvPr id="7" name="Right Brace 6"/>
          <p:cNvSpPr/>
          <p:nvPr/>
        </p:nvSpPr>
        <p:spPr>
          <a:xfrm>
            <a:off x="6618456" y="1106317"/>
            <a:ext cx="307571" cy="114715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8" name="Right Brace 7"/>
          <p:cNvSpPr/>
          <p:nvPr/>
        </p:nvSpPr>
        <p:spPr>
          <a:xfrm>
            <a:off x="5942214" y="2403148"/>
            <a:ext cx="307571" cy="1147157"/>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9" name="TextBox 8"/>
          <p:cNvSpPr txBox="1"/>
          <p:nvPr/>
        </p:nvSpPr>
        <p:spPr>
          <a:xfrm>
            <a:off x="6926027" y="1573809"/>
            <a:ext cx="763351" cy="369332"/>
          </a:xfrm>
          <a:prstGeom prst="rect">
            <a:avLst/>
          </a:prstGeom>
          <a:noFill/>
        </p:spPr>
        <p:txBody>
          <a:bodyPr wrap="none" rtlCol="0">
            <a:spAutoFit/>
          </a:bodyPr>
          <a:lstStyle/>
          <a:p>
            <a:r>
              <a:rPr lang="el-GR" b="1" dirty="0"/>
              <a:t>55,1</a:t>
            </a:r>
            <a:r>
              <a:rPr lang="en-US" b="1" dirty="0"/>
              <a:t>%</a:t>
            </a:r>
            <a:endParaRPr lang="el-GR" b="1" dirty="0"/>
          </a:p>
        </p:txBody>
      </p:sp>
      <p:sp>
        <p:nvSpPr>
          <p:cNvPr id="10" name="TextBox 9"/>
          <p:cNvSpPr txBox="1"/>
          <p:nvPr/>
        </p:nvSpPr>
        <p:spPr>
          <a:xfrm>
            <a:off x="6326549" y="2792060"/>
            <a:ext cx="763351" cy="369332"/>
          </a:xfrm>
          <a:prstGeom prst="rect">
            <a:avLst/>
          </a:prstGeom>
          <a:noFill/>
        </p:spPr>
        <p:txBody>
          <a:bodyPr wrap="none" rtlCol="0">
            <a:spAutoFit/>
          </a:bodyPr>
          <a:lstStyle/>
          <a:p>
            <a:r>
              <a:rPr lang="el-GR" b="1" dirty="0"/>
              <a:t>40,4</a:t>
            </a:r>
            <a:r>
              <a:rPr lang="en-US" b="1" dirty="0"/>
              <a:t>%</a:t>
            </a:r>
            <a:endParaRPr lang="el-GR" b="1" dirty="0"/>
          </a:p>
        </p:txBody>
      </p:sp>
      <p:graphicFrame>
        <p:nvGraphicFramePr>
          <p:cNvPr id="2" name="Table 1">
            <a:extLst>
              <a:ext uri="{FF2B5EF4-FFF2-40B4-BE49-F238E27FC236}">
                <a16:creationId xmlns:a16="http://schemas.microsoft.com/office/drawing/2014/main" id="{23977AB8-A8DE-44C0-A6D4-46C8E9667135}"/>
              </a:ext>
            </a:extLst>
          </p:cNvPr>
          <p:cNvGraphicFramePr>
            <a:graphicFrameLocks noGrp="1"/>
          </p:cNvGraphicFramePr>
          <p:nvPr>
            <p:extLst>
              <p:ext uri="{D42A27DB-BD31-4B8C-83A1-F6EECF244321}">
                <p14:modId xmlns:p14="http://schemas.microsoft.com/office/powerpoint/2010/main" val="1994622659"/>
              </p:ext>
            </p:extLst>
          </p:nvPr>
        </p:nvGraphicFramePr>
        <p:xfrm>
          <a:off x="178520" y="4474566"/>
          <a:ext cx="11797131" cy="1581928"/>
        </p:xfrm>
        <a:graphic>
          <a:graphicData uri="http://schemas.openxmlformats.org/drawingml/2006/table">
            <a:tbl>
              <a:tblPr>
                <a:tableStyleId>{5C22544A-7EE6-4342-B048-85BDC9FD1C3A}</a:tableStyleId>
              </a:tblPr>
              <a:tblGrid>
                <a:gridCol w="2312501">
                  <a:extLst>
                    <a:ext uri="{9D8B030D-6E8A-4147-A177-3AD203B41FA5}">
                      <a16:colId xmlns:a16="http://schemas.microsoft.com/office/drawing/2014/main" val="3046605578"/>
                    </a:ext>
                  </a:extLst>
                </a:gridCol>
                <a:gridCol w="894020">
                  <a:extLst>
                    <a:ext uri="{9D8B030D-6E8A-4147-A177-3AD203B41FA5}">
                      <a16:colId xmlns:a16="http://schemas.microsoft.com/office/drawing/2014/main" val="3204683827"/>
                    </a:ext>
                  </a:extLst>
                </a:gridCol>
                <a:gridCol w="1005030">
                  <a:extLst>
                    <a:ext uri="{9D8B030D-6E8A-4147-A177-3AD203B41FA5}">
                      <a16:colId xmlns:a16="http://schemas.microsoft.com/office/drawing/2014/main" val="721397604"/>
                    </a:ext>
                  </a:extLst>
                </a:gridCol>
                <a:gridCol w="861454">
                  <a:extLst>
                    <a:ext uri="{9D8B030D-6E8A-4147-A177-3AD203B41FA5}">
                      <a16:colId xmlns:a16="http://schemas.microsoft.com/office/drawing/2014/main" val="1472133479"/>
                    </a:ext>
                  </a:extLst>
                </a:gridCol>
                <a:gridCol w="933242">
                  <a:extLst>
                    <a:ext uri="{9D8B030D-6E8A-4147-A177-3AD203B41FA5}">
                      <a16:colId xmlns:a16="http://schemas.microsoft.com/office/drawing/2014/main" val="1189837744"/>
                    </a:ext>
                  </a:extLst>
                </a:gridCol>
                <a:gridCol w="945205">
                  <a:extLst>
                    <a:ext uri="{9D8B030D-6E8A-4147-A177-3AD203B41FA5}">
                      <a16:colId xmlns:a16="http://schemas.microsoft.com/office/drawing/2014/main" val="2773241362"/>
                    </a:ext>
                  </a:extLst>
                </a:gridCol>
                <a:gridCol w="942572">
                  <a:extLst>
                    <a:ext uri="{9D8B030D-6E8A-4147-A177-3AD203B41FA5}">
                      <a16:colId xmlns:a16="http://schemas.microsoft.com/office/drawing/2014/main" val="3622244025"/>
                    </a:ext>
                  </a:extLst>
                </a:gridCol>
                <a:gridCol w="1190008">
                  <a:extLst>
                    <a:ext uri="{9D8B030D-6E8A-4147-A177-3AD203B41FA5}">
                      <a16:colId xmlns:a16="http://schemas.microsoft.com/office/drawing/2014/main" val="3213594375"/>
                    </a:ext>
                  </a:extLst>
                </a:gridCol>
                <a:gridCol w="1215473">
                  <a:extLst>
                    <a:ext uri="{9D8B030D-6E8A-4147-A177-3AD203B41FA5}">
                      <a16:colId xmlns:a16="http://schemas.microsoft.com/office/drawing/2014/main" val="4290258802"/>
                    </a:ext>
                  </a:extLst>
                </a:gridCol>
                <a:gridCol w="1497626">
                  <a:extLst>
                    <a:ext uri="{9D8B030D-6E8A-4147-A177-3AD203B41FA5}">
                      <a16:colId xmlns:a16="http://schemas.microsoft.com/office/drawing/2014/main" val="2755777521"/>
                    </a:ext>
                  </a:extLst>
                </a:gridCol>
              </a:tblGrid>
              <a:tr h="534205">
                <a:tc>
                  <a:txBody>
                    <a:bodyPr/>
                    <a:lstStyle/>
                    <a:p>
                      <a:pPr algn="ctr" fontAlgn="b"/>
                      <a:r>
                        <a:rPr lang="en-GB" sz="800" u="none" strike="noStrike" dirty="0">
                          <a:effectLst/>
                          <a:latin typeface="+mn-lt"/>
                        </a:rPr>
                        <a:t> </a:t>
                      </a:r>
                      <a:endParaRPr lang="en-GB" sz="800" b="1" i="0" u="none" strike="noStrike" dirty="0">
                        <a:solidFill>
                          <a:srgbClr val="000000"/>
                        </a:solidFill>
                        <a:effectLst/>
                        <a:latin typeface="+mn-lt"/>
                      </a:endParaRPr>
                    </a:p>
                  </a:txBody>
                  <a:tcPr marL="6038" marR="6038" marT="6038" marB="0" anchor="ctr">
                    <a:solidFill>
                      <a:schemeClr val="accent1">
                        <a:lumMod val="40000"/>
                        <a:lumOff val="60000"/>
                      </a:schemeClr>
                    </a:solidFill>
                  </a:tcPr>
                </a:tc>
                <a:tc>
                  <a:txBody>
                    <a:bodyPr/>
                    <a:lstStyle/>
                    <a:p>
                      <a:pPr algn="ctr" fontAlgn="b"/>
                      <a:r>
                        <a:rPr lang="el-GR" sz="900" b="1" u="none" strike="noStrike" dirty="0">
                          <a:effectLst/>
                          <a:latin typeface="+mn-lt"/>
                        </a:rPr>
                        <a:t>ΣΥΝΟΛΟ</a:t>
                      </a:r>
                      <a:endParaRPr lang="el-GR" sz="900" b="1" i="0" u="none" strike="noStrike" dirty="0">
                        <a:solidFill>
                          <a:srgbClr val="000000"/>
                        </a:solidFill>
                        <a:effectLst/>
                        <a:latin typeface="+mn-lt"/>
                      </a:endParaRPr>
                    </a:p>
                  </a:txBody>
                  <a:tcPr marL="6038" marR="6038" marT="6038" marB="0" anchor="ctr">
                    <a:solidFill>
                      <a:schemeClr val="accent1">
                        <a:lumMod val="40000"/>
                        <a:lumOff val="60000"/>
                      </a:schemeClr>
                    </a:solidFill>
                  </a:tcPr>
                </a:tc>
                <a:tc>
                  <a:txBody>
                    <a:bodyPr/>
                    <a:lstStyle/>
                    <a:p>
                      <a:pPr algn="ctr" fontAlgn="b"/>
                      <a:r>
                        <a:rPr lang="el-GR" sz="900" b="1" u="none" strike="noStrike" dirty="0">
                          <a:effectLst/>
                          <a:latin typeface="+mn-lt"/>
                        </a:rPr>
                        <a:t>ΠΟΛΥ ΜΙΚΡΕΣ 1-9</a:t>
                      </a:r>
                      <a:endParaRPr lang="el-GR" sz="900" b="1" i="0" u="none" strike="noStrike" dirty="0">
                        <a:solidFill>
                          <a:srgbClr val="000000"/>
                        </a:solidFill>
                        <a:effectLst/>
                        <a:latin typeface="+mn-lt"/>
                      </a:endParaRPr>
                    </a:p>
                  </a:txBody>
                  <a:tcPr marL="6038" marR="6038" marT="6038" marB="0" anchor="ctr">
                    <a:solidFill>
                      <a:schemeClr val="accent1">
                        <a:lumMod val="40000"/>
                        <a:lumOff val="60000"/>
                      </a:schemeClr>
                    </a:solidFill>
                  </a:tcPr>
                </a:tc>
                <a:tc>
                  <a:txBody>
                    <a:bodyPr/>
                    <a:lstStyle/>
                    <a:p>
                      <a:pPr algn="ctr" fontAlgn="b"/>
                      <a:r>
                        <a:rPr lang="el-GR" sz="900" b="1" u="none" strike="noStrike" dirty="0">
                          <a:effectLst/>
                          <a:latin typeface="+mn-lt"/>
                        </a:rPr>
                        <a:t>ΜΙΚΡΕΣ 10-49</a:t>
                      </a:r>
                      <a:endParaRPr lang="el-GR" sz="900" b="1" i="0" u="none" strike="noStrike" dirty="0">
                        <a:solidFill>
                          <a:srgbClr val="000000"/>
                        </a:solidFill>
                        <a:effectLst/>
                        <a:latin typeface="+mn-lt"/>
                      </a:endParaRPr>
                    </a:p>
                  </a:txBody>
                  <a:tcPr marL="6038" marR="6038" marT="6038" marB="0" anchor="ctr">
                    <a:solidFill>
                      <a:schemeClr val="accent1">
                        <a:lumMod val="40000"/>
                        <a:lumOff val="60000"/>
                      </a:schemeClr>
                    </a:solidFill>
                  </a:tcPr>
                </a:tc>
                <a:tc>
                  <a:txBody>
                    <a:bodyPr/>
                    <a:lstStyle/>
                    <a:p>
                      <a:pPr algn="ctr" fontAlgn="b"/>
                      <a:r>
                        <a:rPr lang="el-GR" sz="900" b="1" u="none" strike="noStrike" dirty="0">
                          <a:effectLst/>
                          <a:latin typeface="+mn-lt"/>
                        </a:rPr>
                        <a:t>ΜΕΣΑΙΕΣ 50-99</a:t>
                      </a:r>
                      <a:endParaRPr lang="el-GR" sz="900" b="1" i="0" u="none" strike="noStrike" dirty="0">
                        <a:solidFill>
                          <a:srgbClr val="000000"/>
                        </a:solidFill>
                        <a:effectLst/>
                        <a:latin typeface="+mn-lt"/>
                      </a:endParaRPr>
                    </a:p>
                  </a:txBody>
                  <a:tcPr marL="6038" marR="6038" marT="6038" marB="0" anchor="ctr">
                    <a:solidFill>
                      <a:schemeClr val="accent1">
                        <a:lumMod val="40000"/>
                        <a:lumOff val="60000"/>
                      </a:schemeClr>
                    </a:solidFill>
                  </a:tcPr>
                </a:tc>
                <a:tc>
                  <a:txBody>
                    <a:bodyPr/>
                    <a:lstStyle/>
                    <a:p>
                      <a:pPr algn="ctr" fontAlgn="b"/>
                      <a:r>
                        <a:rPr lang="el-GR" sz="900" b="1" u="none" strike="noStrike" dirty="0">
                          <a:effectLst/>
                          <a:latin typeface="+mn-lt"/>
                        </a:rPr>
                        <a:t>ΜΕΓΑΛΕΣ 100+</a:t>
                      </a:r>
                      <a:endParaRPr lang="el-GR" sz="900" b="1" i="0" u="none" strike="noStrike" dirty="0">
                        <a:solidFill>
                          <a:srgbClr val="000000"/>
                        </a:solidFill>
                        <a:effectLst/>
                        <a:latin typeface="+mn-lt"/>
                      </a:endParaRPr>
                    </a:p>
                  </a:txBody>
                  <a:tcPr marL="6038" marR="6038" marT="6038" marB="0" anchor="ctr">
                    <a:solidFill>
                      <a:schemeClr val="accent1">
                        <a:lumMod val="40000"/>
                        <a:lumOff val="60000"/>
                      </a:schemeClr>
                    </a:solidFill>
                  </a:tcPr>
                </a:tc>
                <a:tc>
                  <a:txBody>
                    <a:bodyPr/>
                    <a:lstStyle/>
                    <a:p>
                      <a:pPr algn="ctr" fontAlgn="b"/>
                      <a:r>
                        <a:rPr lang="el-GR" sz="900" b="1" u="none" strike="noStrike" dirty="0">
                          <a:solidFill>
                            <a:schemeClr val="bg1"/>
                          </a:solidFill>
                          <a:effectLst/>
                          <a:latin typeface="+mn-lt"/>
                        </a:rPr>
                        <a:t>Εμπόριο</a:t>
                      </a:r>
                      <a:endParaRPr lang="el-GR" sz="900" b="1" i="0" u="none" strike="noStrike" dirty="0">
                        <a:solidFill>
                          <a:schemeClr val="bg1"/>
                        </a:solidFill>
                        <a:effectLst/>
                        <a:latin typeface="+mn-lt"/>
                      </a:endParaRPr>
                    </a:p>
                  </a:txBody>
                  <a:tcPr marL="6038" marR="6038" marT="6038" marB="0" anchor="ctr">
                    <a:solidFill>
                      <a:schemeClr val="accent1">
                        <a:lumMod val="75000"/>
                      </a:schemeClr>
                    </a:solidFill>
                  </a:tcPr>
                </a:tc>
                <a:tc>
                  <a:txBody>
                    <a:bodyPr/>
                    <a:lstStyle/>
                    <a:p>
                      <a:pPr algn="ctr" fontAlgn="b"/>
                      <a:r>
                        <a:rPr lang="el-GR" sz="900" b="1" u="none" strike="noStrike" dirty="0">
                          <a:solidFill>
                            <a:schemeClr val="bg1"/>
                          </a:solidFill>
                          <a:effectLst/>
                          <a:latin typeface="+mn-lt"/>
                        </a:rPr>
                        <a:t>Ξενοδοχείο/ Εστίαση</a:t>
                      </a:r>
                      <a:endParaRPr lang="el-GR" sz="900" b="1" i="0" u="none" strike="noStrike" dirty="0">
                        <a:solidFill>
                          <a:schemeClr val="bg1"/>
                        </a:solidFill>
                        <a:effectLst/>
                        <a:latin typeface="+mn-lt"/>
                      </a:endParaRPr>
                    </a:p>
                  </a:txBody>
                  <a:tcPr marL="6038" marR="6038" marT="6038" marB="0" anchor="ctr">
                    <a:solidFill>
                      <a:schemeClr val="accent1">
                        <a:lumMod val="75000"/>
                      </a:schemeClr>
                    </a:solidFill>
                  </a:tcPr>
                </a:tc>
                <a:tc>
                  <a:txBody>
                    <a:bodyPr/>
                    <a:lstStyle/>
                    <a:p>
                      <a:pPr algn="ctr" fontAlgn="b"/>
                      <a:r>
                        <a:rPr lang="el-GR" sz="900" b="1" u="none" strike="noStrike" dirty="0">
                          <a:solidFill>
                            <a:schemeClr val="bg1"/>
                          </a:solidFill>
                          <a:effectLst/>
                          <a:latin typeface="+mn-lt"/>
                        </a:rPr>
                        <a:t>Υπηρεσίες (Επιστημονικές/ Τεχνικές/Λοιπές/Υγεία/</a:t>
                      </a:r>
                      <a:r>
                        <a:rPr lang="el-GR" sz="900" b="1" u="none" strike="noStrike" dirty="0" err="1">
                          <a:solidFill>
                            <a:schemeClr val="bg1"/>
                          </a:solidFill>
                          <a:effectLst/>
                          <a:latin typeface="+mn-lt"/>
                        </a:rPr>
                        <a:t>Χρηματοικ</a:t>
                      </a:r>
                      <a:r>
                        <a:rPr lang="el-GR" sz="900" b="1" u="none" strike="noStrike" dirty="0">
                          <a:solidFill>
                            <a:schemeClr val="bg1"/>
                          </a:solidFill>
                          <a:effectLst/>
                          <a:latin typeface="+mn-lt"/>
                        </a:rPr>
                        <a:t>)</a:t>
                      </a:r>
                      <a:endParaRPr lang="el-GR" sz="900" b="1" i="0" u="none" strike="noStrike" dirty="0">
                        <a:solidFill>
                          <a:schemeClr val="bg1"/>
                        </a:solidFill>
                        <a:effectLst/>
                        <a:latin typeface="+mn-lt"/>
                      </a:endParaRPr>
                    </a:p>
                  </a:txBody>
                  <a:tcPr marL="6038" marR="6038" marT="6038" marB="0" anchor="ctr">
                    <a:solidFill>
                      <a:schemeClr val="accent1">
                        <a:lumMod val="75000"/>
                      </a:schemeClr>
                    </a:solidFill>
                  </a:tcPr>
                </a:tc>
                <a:tc>
                  <a:txBody>
                    <a:bodyPr/>
                    <a:lstStyle/>
                    <a:p>
                      <a:pPr algn="ctr" fontAlgn="b"/>
                      <a:r>
                        <a:rPr lang="el-GR" sz="900" b="1" u="none" strike="noStrike" dirty="0">
                          <a:solidFill>
                            <a:schemeClr val="bg1"/>
                          </a:solidFill>
                          <a:effectLst/>
                          <a:latin typeface="+mn-lt"/>
                        </a:rPr>
                        <a:t>Μεταποίηση/Βιομηχανία/Κατασκευές/Μεταφορές/Πρωτογενής/Ενέργεια</a:t>
                      </a:r>
                      <a:endParaRPr lang="el-GR" sz="900" b="1" i="0" u="none" strike="noStrike" dirty="0">
                        <a:solidFill>
                          <a:schemeClr val="bg1"/>
                        </a:solidFill>
                        <a:effectLst/>
                        <a:latin typeface="+mn-lt"/>
                      </a:endParaRPr>
                    </a:p>
                  </a:txBody>
                  <a:tcPr marL="6038" marR="6038" marT="6038" marB="0" anchor="ctr">
                    <a:solidFill>
                      <a:schemeClr val="accent1">
                        <a:lumMod val="75000"/>
                      </a:schemeClr>
                    </a:solidFill>
                  </a:tcPr>
                </a:tc>
                <a:extLst>
                  <a:ext uri="{0D108BD9-81ED-4DB2-BD59-A6C34878D82A}">
                    <a16:rowId xmlns:a16="http://schemas.microsoft.com/office/drawing/2014/main" val="2090010483"/>
                  </a:ext>
                </a:extLst>
              </a:tr>
              <a:tr h="137913">
                <a:tc>
                  <a:txBody>
                    <a:bodyPr/>
                    <a:lstStyle/>
                    <a:p>
                      <a:pPr algn="ctr" fontAlgn="b"/>
                      <a:r>
                        <a:rPr lang="en-GB" sz="800" u="none" strike="noStrike" dirty="0">
                          <a:effectLst/>
                          <a:latin typeface="+mn-lt"/>
                        </a:rPr>
                        <a:t> </a:t>
                      </a:r>
                      <a:endParaRPr lang="en-GB" sz="800" b="1" i="0" u="none" strike="noStrike" dirty="0">
                        <a:solidFill>
                          <a:srgbClr val="000000"/>
                        </a:solidFill>
                        <a:effectLst/>
                        <a:latin typeface="+mn-lt"/>
                      </a:endParaRPr>
                    </a:p>
                  </a:txBody>
                  <a:tcPr marL="6038" marR="6038" marT="6038" marB="0" anchor="ctr">
                    <a:solidFill>
                      <a:schemeClr val="accent1">
                        <a:lumMod val="40000"/>
                        <a:lumOff val="60000"/>
                      </a:schemeClr>
                    </a:solidFill>
                  </a:tcPr>
                </a:tc>
                <a:tc>
                  <a:txBody>
                    <a:bodyPr/>
                    <a:lstStyle/>
                    <a:p>
                      <a:pPr algn="ctr" fontAlgn="b"/>
                      <a:r>
                        <a:rPr lang="en-GB" sz="900" u="none" strike="noStrike" dirty="0">
                          <a:effectLst/>
                          <a:latin typeface="+mn-lt"/>
                        </a:rPr>
                        <a:t> </a:t>
                      </a:r>
                      <a:endParaRPr lang="en-GB" sz="900" b="0" i="0" u="none" strike="noStrike" dirty="0">
                        <a:solidFill>
                          <a:srgbClr val="000000"/>
                        </a:solidFill>
                        <a:effectLst/>
                        <a:latin typeface="+mn-lt"/>
                      </a:endParaRPr>
                    </a:p>
                  </a:txBody>
                  <a:tcPr marL="6038" marR="6038" marT="6038" marB="0" anchor="ctr">
                    <a:solidFill>
                      <a:schemeClr val="accent1">
                        <a:lumMod val="40000"/>
                        <a:lumOff val="60000"/>
                      </a:schemeClr>
                    </a:solidFill>
                  </a:tcPr>
                </a:tc>
                <a:tc>
                  <a:txBody>
                    <a:bodyPr/>
                    <a:lstStyle/>
                    <a:p>
                      <a:pPr algn="ctr" fontAlgn="b"/>
                      <a:r>
                        <a:rPr lang="en-GB" sz="900" u="none" strike="noStrike" dirty="0">
                          <a:effectLst/>
                          <a:latin typeface="+mn-lt"/>
                        </a:rPr>
                        <a:t> </a:t>
                      </a:r>
                      <a:endParaRPr lang="en-GB" sz="900" b="0" i="0" u="none" strike="noStrike" dirty="0">
                        <a:solidFill>
                          <a:srgbClr val="000000"/>
                        </a:solidFill>
                        <a:effectLst/>
                        <a:latin typeface="+mn-lt"/>
                      </a:endParaRPr>
                    </a:p>
                  </a:txBody>
                  <a:tcPr marL="6038" marR="6038" marT="6038" marB="0" anchor="ctr">
                    <a:solidFill>
                      <a:schemeClr val="accent1">
                        <a:lumMod val="40000"/>
                        <a:lumOff val="60000"/>
                      </a:schemeClr>
                    </a:solidFill>
                  </a:tcPr>
                </a:tc>
                <a:tc>
                  <a:txBody>
                    <a:bodyPr/>
                    <a:lstStyle/>
                    <a:p>
                      <a:pPr algn="ctr" fontAlgn="b"/>
                      <a:r>
                        <a:rPr lang="en-GB" sz="900" u="none" strike="noStrike">
                          <a:effectLst/>
                          <a:latin typeface="+mn-lt"/>
                        </a:rPr>
                        <a:t> </a:t>
                      </a:r>
                      <a:endParaRPr lang="en-GB" sz="900" b="0" i="0" u="none" strike="noStrike">
                        <a:solidFill>
                          <a:srgbClr val="000000"/>
                        </a:solidFill>
                        <a:effectLst/>
                        <a:latin typeface="+mn-lt"/>
                      </a:endParaRPr>
                    </a:p>
                  </a:txBody>
                  <a:tcPr marL="6038" marR="6038" marT="6038" marB="0" anchor="ctr">
                    <a:solidFill>
                      <a:schemeClr val="accent1">
                        <a:lumMod val="40000"/>
                        <a:lumOff val="60000"/>
                      </a:schemeClr>
                    </a:solidFill>
                  </a:tcPr>
                </a:tc>
                <a:tc>
                  <a:txBody>
                    <a:bodyPr/>
                    <a:lstStyle/>
                    <a:p>
                      <a:pPr algn="ctr" fontAlgn="b"/>
                      <a:r>
                        <a:rPr lang="en-GB" sz="900" u="none" strike="noStrike" dirty="0">
                          <a:effectLst/>
                          <a:latin typeface="+mn-lt"/>
                        </a:rPr>
                        <a:t> </a:t>
                      </a:r>
                      <a:endParaRPr lang="en-GB" sz="900" b="0" i="0" u="none" strike="noStrike" dirty="0">
                        <a:solidFill>
                          <a:srgbClr val="000000"/>
                        </a:solidFill>
                        <a:effectLst/>
                        <a:latin typeface="+mn-lt"/>
                      </a:endParaRPr>
                    </a:p>
                  </a:txBody>
                  <a:tcPr marL="6038" marR="6038" marT="6038" marB="0" anchor="ctr">
                    <a:solidFill>
                      <a:schemeClr val="accent1">
                        <a:lumMod val="40000"/>
                        <a:lumOff val="60000"/>
                      </a:schemeClr>
                    </a:solidFill>
                  </a:tcPr>
                </a:tc>
                <a:tc>
                  <a:txBody>
                    <a:bodyPr/>
                    <a:lstStyle/>
                    <a:p>
                      <a:pPr algn="ctr" fontAlgn="b"/>
                      <a:r>
                        <a:rPr lang="en-GB" sz="900" u="none" strike="noStrike" dirty="0">
                          <a:effectLst/>
                          <a:latin typeface="+mn-lt"/>
                        </a:rPr>
                        <a:t> </a:t>
                      </a:r>
                      <a:endParaRPr lang="en-GB" sz="900" b="0" i="0" u="none" strike="noStrike" dirty="0">
                        <a:solidFill>
                          <a:srgbClr val="000000"/>
                        </a:solidFill>
                        <a:effectLst/>
                        <a:latin typeface="+mn-lt"/>
                      </a:endParaRPr>
                    </a:p>
                  </a:txBody>
                  <a:tcPr marL="6038" marR="6038" marT="6038" marB="0" anchor="ctr">
                    <a:solidFill>
                      <a:schemeClr val="accent1">
                        <a:lumMod val="40000"/>
                        <a:lumOff val="60000"/>
                      </a:schemeClr>
                    </a:solidFill>
                  </a:tcPr>
                </a:tc>
                <a:tc>
                  <a:txBody>
                    <a:bodyPr/>
                    <a:lstStyle/>
                    <a:p>
                      <a:pPr algn="ctr" fontAlgn="b"/>
                      <a:r>
                        <a:rPr lang="en-GB" sz="900" u="none" strike="noStrike" dirty="0">
                          <a:solidFill>
                            <a:schemeClr val="bg1"/>
                          </a:solidFill>
                          <a:effectLst/>
                          <a:latin typeface="+mn-lt"/>
                        </a:rPr>
                        <a:t> </a:t>
                      </a:r>
                      <a:endParaRPr lang="en-GB" sz="900" b="0" i="0" u="none" strike="noStrike" dirty="0">
                        <a:solidFill>
                          <a:schemeClr val="bg1"/>
                        </a:solidFill>
                        <a:effectLst/>
                        <a:latin typeface="+mn-lt"/>
                      </a:endParaRPr>
                    </a:p>
                  </a:txBody>
                  <a:tcPr marL="6038" marR="6038" marT="6038" marB="0" anchor="ctr">
                    <a:solidFill>
                      <a:schemeClr val="accent1">
                        <a:lumMod val="75000"/>
                      </a:schemeClr>
                    </a:solidFill>
                  </a:tcPr>
                </a:tc>
                <a:tc>
                  <a:txBody>
                    <a:bodyPr/>
                    <a:lstStyle/>
                    <a:p>
                      <a:pPr algn="ctr" fontAlgn="b"/>
                      <a:r>
                        <a:rPr lang="en-GB" sz="900" u="none" strike="noStrike">
                          <a:solidFill>
                            <a:schemeClr val="bg1"/>
                          </a:solidFill>
                          <a:effectLst/>
                          <a:latin typeface="+mn-lt"/>
                        </a:rPr>
                        <a:t> </a:t>
                      </a:r>
                      <a:endParaRPr lang="en-GB" sz="900" b="0" i="0" u="none" strike="noStrike">
                        <a:solidFill>
                          <a:schemeClr val="bg1"/>
                        </a:solidFill>
                        <a:effectLst/>
                        <a:latin typeface="+mn-lt"/>
                      </a:endParaRPr>
                    </a:p>
                  </a:txBody>
                  <a:tcPr marL="6038" marR="6038" marT="6038" marB="0" anchor="ctr">
                    <a:solidFill>
                      <a:schemeClr val="accent1">
                        <a:lumMod val="75000"/>
                      </a:schemeClr>
                    </a:solidFill>
                  </a:tcPr>
                </a:tc>
                <a:tc>
                  <a:txBody>
                    <a:bodyPr/>
                    <a:lstStyle/>
                    <a:p>
                      <a:pPr algn="ctr" fontAlgn="b"/>
                      <a:r>
                        <a:rPr lang="en-GB" sz="900" u="none" strike="noStrike" dirty="0">
                          <a:solidFill>
                            <a:schemeClr val="bg1"/>
                          </a:solidFill>
                          <a:effectLst/>
                          <a:latin typeface="+mn-lt"/>
                        </a:rPr>
                        <a:t> </a:t>
                      </a:r>
                      <a:endParaRPr lang="en-GB" sz="900" b="0" i="0" u="none" strike="noStrike" dirty="0">
                        <a:solidFill>
                          <a:schemeClr val="bg1"/>
                        </a:solidFill>
                        <a:effectLst/>
                        <a:latin typeface="+mn-lt"/>
                      </a:endParaRPr>
                    </a:p>
                  </a:txBody>
                  <a:tcPr marL="6038" marR="6038" marT="6038" marB="0" anchor="ctr">
                    <a:solidFill>
                      <a:schemeClr val="accent1">
                        <a:lumMod val="75000"/>
                      </a:schemeClr>
                    </a:solidFill>
                  </a:tcPr>
                </a:tc>
                <a:tc>
                  <a:txBody>
                    <a:bodyPr/>
                    <a:lstStyle/>
                    <a:p>
                      <a:pPr algn="ctr" fontAlgn="b"/>
                      <a:r>
                        <a:rPr lang="en-GB" sz="900" u="none" strike="noStrike" dirty="0">
                          <a:solidFill>
                            <a:schemeClr val="bg1"/>
                          </a:solidFill>
                          <a:effectLst/>
                          <a:latin typeface="+mn-lt"/>
                        </a:rPr>
                        <a:t> </a:t>
                      </a:r>
                      <a:endParaRPr lang="en-GB" sz="900" b="0" i="0" u="none" strike="noStrike" dirty="0">
                        <a:solidFill>
                          <a:schemeClr val="bg1"/>
                        </a:solidFill>
                        <a:effectLst/>
                        <a:latin typeface="+mn-lt"/>
                      </a:endParaRPr>
                    </a:p>
                  </a:txBody>
                  <a:tcPr marL="6038" marR="6038" marT="6038" marB="0" anchor="ctr">
                    <a:solidFill>
                      <a:schemeClr val="accent1">
                        <a:lumMod val="75000"/>
                      </a:schemeClr>
                    </a:solidFill>
                  </a:tcPr>
                </a:tc>
                <a:extLst>
                  <a:ext uri="{0D108BD9-81ED-4DB2-BD59-A6C34878D82A}">
                    <a16:rowId xmlns:a16="http://schemas.microsoft.com/office/drawing/2014/main" val="2323323195"/>
                  </a:ext>
                </a:extLst>
              </a:tr>
              <a:tr h="227149">
                <a:tc>
                  <a:txBody>
                    <a:bodyPr/>
                    <a:lstStyle/>
                    <a:p>
                      <a:pPr algn="ctr" fontAlgn="b"/>
                      <a:endParaRPr lang="en-GB" sz="800" b="1" i="0" u="none" strike="noStrike" dirty="0">
                        <a:solidFill>
                          <a:srgbClr val="000000"/>
                        </a:solidFill>
                        <a:effectLst/>
                        <a:latin typeface="+mn-lt"/>
                      </a:endParaRPr>
                    </a:p>
                  </a:txBody>
                  <a:tcPr marL="6038" marR="6038" marT="6038" marB="0" anchor="ctr"/>
                </a:tc>
                <a:tc>
                  <a:txBody>
                    <a:bodyPr/>
                    <a:lstStyle/>
                    <a:p>
                      <a:pPr algn="ctr" fontAlgn="b"/>
                      <a:endParaRPr lang="en-GB" sz="900" b="0" i="0" u="none" strike="noStrike">
                        <a:solidFill>
                          <a:srgbClr val="000000"/>
                        </a:solidFill>
                        <a:effectLst/>
                        <a:latin typeface="+mn-lt"/>
                      </a:endParaRPr>
                    </a:p>
                  </a:txBody>
                  <a:tcPr marL="6038" marR="6038" marT="6038" marB="0" anchor="ctr"/>
                </a:tc>
                <a:tc>
                  <a:txBody>
                    <a:bodyPr/>
                    <a:lstStyle/>
                    <a:p>
                      <a:pPr algn="ctr" fontAlgn="b"/>
                      <a:endParaRPr lang="en-GB" sz="900" b="0" i="0" u="none" strike="noStrike" dirty="0">
                        <a:solidFill>
                          <a:srgbClr val="000000"/>
                        </a:solidFill>
                        <a:effectLst/>
                        <a:latin typeface="+mn-lt"/>
                      </a:endParaRPr>
                    </a:p>
                  </a:txBody>
                  <a:tcPr marL="6038" marR="6038" marT="6038" marB="0" anchor="ctr"/>
                </a:tc>
                <a:tc>
                  <a:txBody>
                    <a:bodyPr/>
                    <a:lstStyle/>
                    <a:p>
                      <a:pPr algn="ctr" fontAlgn="b"/>
                      <a:endParaRPr lang="en-GB" sz="900" b="0" i="0" u="none" strike="noStrike">
                        <a:solidFill>
                          <a:srgbClr val="000000"/>
                        </a:solidFill>
                        <a:effectLst/>
                        <a:latin typeface="+mn-lt"/>
                      </a:endParaRPr>
                    </a:p>
                  </a:txBody>
                  <a:tcPr marL="6038" marR="6038" marT="6038" marB="0" anchor="ctr"/>
                </a:tc>
                <a:tc>
                  <a:txBody>
                    <a:bodyPr/>
                    <a:lstStyle/>
                    <a:p>
                      <a:pPr algn="ctr" fontAlgn="b"/>
                      <a:endParaRPr lang="en-GB" sz="900" b="0" i="0" u="none" strike="noStrike" dirty="0">
                        <a:solidFill>
                          <a:srgbClr val="000000"/>
                        </a:solidFill>
                        <a:effectLst/>
                        <a:latin typeface="+mn-lt"/>
                      </a:endParaRPr>
                    </a:p>
                  </a:txBody>
                  <a:tcPr marL="6038" marR="6038" marT="6038" marB="0" anchor="ctr"/>
                </a:tc>
                <a:tc>
                  <a:txBody>
                    <a:bodyPr/>
                    <a:lstStyle/>
                    <a:p>
                      <a:pPr algn="ctr" fontAlgn="b"/>
                      <a:endParaRPr lang="en-GB" sz="900" b="0" i="0" u="none" strike="noStrike" dirty="0">
                        <a:solidFill>
                          <a:srgbClr val="000000"/>
                        </a:solidFill>
                        <a:effectLst/>
                        <a:latin typeface="+mn-lt"/>
                      </a:endParaRPr>
                    </a:p>
                  </a:txBody>
                  <a:tcPr marL="6038" marR="6038" marT="6038" marB="0" anchor="ctr"/>
                </a:tc>
                <a:tc>
                  <a:txBody>
                    <a:bodyPr/>
                    <a:lstStyle/>
                    <a:p>
                      <a:pPr algn="ctr" fontAlgn="b"/>
                      <a:endParaRPr lang="en-GB" sz="900" b="0" i="0" u="none" strike="noStrike" dirty="0">
                        <a:solidFill>
                          <a:srgbClr val="000000"/>
                        </a:solidFill>
                        <a:effectLst/>
                        <a:latin typeface="+mn-lt"/>
                      </a:endParaRPr>
                    </a:p>
                  </a:txBody>
                  <a:tcPr marL="6038" marR="6038" marT="6038" marB="0" anchor="ctr"/>
                </a:tc>
                <a:tc>
                  <a:txBody>
                    <a:bodyPr/>
                    <a:lstStyle/>
                    <a:p>
                      <a:pPr algn="ctr" fontAlgn="b"/>
                      <a:endParaRPr lang="en-GB" sz="900" b="0" i="0" u="none" strike="noStrike" dirty="0">
                        <a:solidFill>
                          <a:srgbClr val="000000"/>
                        </a:solidFill>
                        <a:effectLst/>
                        <a:latin typeface="+mn-lt"/>
                      </a:endParaRPr>
                    </a:p>
                  </a:txBody>
                  <a:tcPr marL="6038" marR="6038" marT="6038" marB="0" anchor="ctr"/>
                </a:tc>
                <a:tc>
                  <a:txBody>
                    <a:bodyPr/>
                    <a:lstStyle/>
                    <a:p>
                      <a:pPr algn="ctr" fontAlgn="b"/>
                      <a:endParaRPr lang="en-GB" sz="900" b="0" i="0" u="none" strike="noStrike" dirty="0">
                        <a:solidFill>
                          <a:srgbClr val="000000"/>
                        </a:solidFill>
                        <a:effectLst/>
                        <a:latin typeface="+mn-lt"/>
                      </a:endParaRPr>
                    </a:p>
                  </a:txBody>
                  <a:tcPr marL="6038" marR="6038" marT="6038" marB="0" anchor="ctr"/>
                </a:tc>
                <a:tc>
                  <a:txBody>
                    <a:bodyPr/>
                    <a:lstStyle/>
                    <a:p>
                      <a:pPr algn="ctr" fontAlgn="b"/>
                      <a:endParaRPr lang="en-GB" sz="900" b="0" i="0" u="none" strike="noStrike" dirty="0">
                        <a:solidFill>
                          <a:srgbClr val="000000"/>
                        </a:solidFill>
                        <a:effectLst/>
                        <a:latin typeface="+mn-lt"/>
                      </a:endParaRPr>
                    </a:p>
                  </a:txBody>
                  <a:tcPr marL="6038" marR="6038" marT="6038" marB="0" anchor="ctr"/>
                </a:tc>
                <a:extLst>
                  <a:ext uri="{0D108BD9-81ED-4DB2-BD59-A6C34878D82A}">
                    <a16:rowId xmlns:a16="http://schemas.microsoft.com/office/drawing/2014/main" val="3831194047"/>
                  </a:ext>
                </a:extLst>
              </a:tr>
              <a:tr h="205996">
                <a:tc>
                  <a:txBody>
                    <a:bodyPr/>
                    <a:lstStyle/>
                    <a:p>
                      <a:pPr algn="ctr" fontAlgn="b"/>
                      <a:r>
                        <a:rPr lang="el-GR" sz="1000" b="1" i="0" u="none" strike="noStrike">
                          <a:solidFill>
                            <a:srgbClr val="000000"/>
                          </a:solidFill>
                          <a:effectLst/>
                          <a:latin typeface="Arial" panose="020B0604020202020204" pitchFamily="34" charset="0"/>
                        </a:rPr>
                        <a:t>Σίγουρα/Μάλλον Ναι</a:t>
                      </a:r>
                    </a:p>
                  </a:txBody>
                  <a:tcPr marL="7620" marR="7620" marT="7620" marB="0" anchor="ctr">
                    <a:solidFill>
                      <a:schemeClr val="accent1">
                        <a:lumMod val="40000"/>
                        <a:lumOff val="60000"/>
                      </a:schemeClr>
                    </a:solidFill>
                  </a:tcPr>
                </a:tc>
                <a:tc>
                  <a:txBody>
                    <a:bodyPr/>
                    <a:lstStyle/>
                    <a:p>
                      <a:pPr algn="ctr" fontAlgn="b"/>
                      <a:r>
                        <a:rPr lang="en-GB" sz="1100" b="1" i="0" u="none" strike="noStrike" dirty="0">
                          <a:solidFill>
                            <a:srgbClr val="000000"/>
                          </a:solidFill>
                          <a:effectLst/>
                          <a:latin typeface="Calibri" panose="020F0502020204030204" pitchFamily="34" charset="0"/>
                        </a:rPr>
                        <a:t>55.1</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51.3</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86.8</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71.3</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50.4</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67.3</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15.7</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67.3</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47.6</a:t>
                      </a:r>
                    </a:p>
                  </a:txBody>
                  <a:tcPr marL="7620" marR="7620" marT="7620" marB="0" anchor="ctr"/>
                </a:tc>
                <a:extLst>
                  <a:ext uri="{0D108BD9-81ED-4DB2-BD59-A6C34878D82A}">
                    <a16:rowId xmlns:a16="http://schemas.microsoft.com/office/drawing/2014/main" val="2519518631"/>
                  </a:ext>
                </a:extLst>
              </a:tr>
              <a:tr h="205996">
                <a:tc>
                  <a:txBody>
                    <a:bodyPr/>
                    <a:lstStyle/>
                    <a:p>
                      <a:pPr algn="ctr" fontAlgn="b"/>
                      <a:r>
                        <a:rPr lang="el-GR" sz="1000" b="1" i="0" u="none" strike="noStrike">
                          <a:solidFill>
                            <a:srgbClr val="000000"/>
                          </a:solidFill>
                          <a:effectLst/>
                          <a:latin typeface="Arial" panose="020B0604020202020204" pitchFamily="34" charset="0"/>
                        </a:rPr>
                        <a:t>Μάλλον/Σίγουρα Όχι</a:t>
                      </a:r>
                    </a:p>
                  </a:txBody>
                  <a:tcPr marL="7620" marR="7620" marT="7620" marB="0" anchor="ctr">
                    <a:solidFill>
                      <a:schemeClr val="accent1">
                        <a:lumMod val="40000"/>
                        <a:lumOff val="60000"/>
                      </a:schemeClr>
                    </a:solidFill>
                  </a:tcPr>
                </a:tc>
                <a:tc>
                  <a:txBody>
                    <a:bodyPr/>
                    <a:lstStyle/>
                    <a:p>
                      <a:pPr algn="ctr" fontAlgn="b"/>
                      <a:r>
                        <a:rPr lang="en-GB" sz="1100" b="1" i="0" u="none" strike="noStrike" dirty="0">
                          <a:solidFill>
                            <a:srgbClr val="000000"/>
                          </a:solidFill>
                          <a:effectLst/>
                          <a:latin typeface="Calibri" panose="020F0502020204030204" pitchFamily="34" charset="0"/>
                        </a:rPr>
                        <a:t>40.4</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44.2</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11.9</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28.7</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17.9</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25.9</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84.2</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28.2</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48.2</a:t>
                      </a:r>
                    </a:p>
                  </a:txBody>
                  <a:tcPr marL="7620" marR="7620" marT="7620" marB="0" anchor="ctr"/>
                </a:tc>
                <a:extLst>
                  <a:ext uri="{0D108BD9-81ED-4DB2-BD59-A6C34878D82A}">
                    <a16:rowId xmlns:a16="http://schemas.microsoft.com/office/drawing/2014/main" val="1895315999"/>
                  </a:ext>
                </a:extLst>
              </a:tr>
              <a:tr h="244911">
                <a:tc>
                  <a:txBody>
                    <a:bodyPr/>
                    <a:lstStyle/>
                    <a:p>
                      <a:pPr algn="ctr" fontAlgn="b"/>
                      <a:r>
                        <a:rPr lang="el-GR" sz="1000" b="1" i="0" u="none" strike="noStrike">
                          <a:solidFill>
                            <a:srgbClr val="000000"/>
                          </a:solidFill>
                          <a:effectLst/>
                          <a:latin typeface="Arial" panose="020B0604020202020204" pitchFamily="34" charset="0"/>
                        </a:rPr>
                        <a:t>ΔΞ</a:t>
                      </a:r>
                    </a:p>
                  </a:txBody>
                  <a:tcPr marL="7620" marR="7620" marT="7620" marB="0" anchor="ctr">
                    <a:solidFill>
                      <a:schemeClr val="accent1">
                        <a:lumMod val="40000"/>
                        <a:lumOff val="60000"/>
                      </a:schemeClr>
                    </a:solidFill>
                  </a:tcPr>
                </a:tc>
                <a:tc>
                  <a:txBody>
                    <a:bodyPr/>
                    <a:lstStyle/>
                    <a:p>
                      <a:pPr algn="ctr" fontAlgn="b"/>
                      <a:r>
                        <a:rPr lang="en-GB" sz="1100" b="1" i="0" u="none" strike="noStrike" dirty="0">
                          <a:solidFill>
                            <a:srgbClr val="000000"/>
                          </a:solidFill>
                          <a:effectLst/>
                          <a:latin typeface="Calibri" panose="020F0502020204030204" pitchFamily="34" charset="0"/>
                        </a:rPr>
                        <a:t>4.5</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4.6</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1.3</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0</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31.8</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6.8</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0.1</a:t>
                      </a:r>
                    </a:p>
                  </a:txBody>
                  <a:tcPr marL="7620" marR="7620" marT="7620" marB="0" anchor="ctr"/>
                </a:tc>
                <a:tc>
                  <a:txBody>
                    <a:bodyPr/>
                    <a:lstStyle/>
                    <a:p>
                      <a:pPr algn="ctr" fontAlgn="b"/>
                      <a:r>
                        <a:rPr lang="en-GB" sz="1100" b="0" i="0" u="none" strike="noStrike">
                          <a:solidFill>
                            <a:srgbClr val="000000"/>
                          </a:solidFill>
                          <a:effectLst/>
                          <a:latin typeface="Calibri" panose="020F0502020204030204" pitchFamily="34" charset="0"/>
                        </a:rPr>
                        <a:t>4.5</a:t>
                      </a:r>
                    </a:p>
                  </a:txBody>
                  <a:tcPr marL="7620" marR="7620" marT="7620" marB="0" anchor="ctr"/>
                </a:tc>
                <a:tc>
                  <a:txBody>
                    <a:bodyPr/>
                    <a:lstStyle/>
                    <a:p>
                      <a:pPr algn="ctr" fontAlgn="b"/>
                      <a:r>
                        <a:rPr lang="en-GB" sz="1100" b="0" i="0" u="none" strike="noStrike" dirty="0">
                          <a:solidFill>
                            <a:srgbClr val="000000"/>
                          </a:solidFill>
                          <a:effectLst/>
                          <a:latin typeface="Calibri" panose="020F0502020204030204" pitchFamily="34" charset="0"/>
                        </a:rPr>
                        <a:t>4.2</a:t>
                      </a:r>
                    </a:p>
                  </a:txBody>
                  <a:tcPr marL="7620" marR="7620" marT="7620" marB="0" anchor="ctr"/>
                </a:tc>
                <a:extLst>
                  <a:ext uri="{0D108BD9-81ED-4DB2-BD59-A6C34878D82A}">
                    <a16:rowId xmlns:a16="http://schemas.microsoft.com/office/drawing/2014/main" val="1809019254"/>
                  </a:ext>
                </a:extLst>
              </a:tr>
            </a:tbl>
          </a:graphicData>
        </a:graphic>
      </p:graphicFrame>
      <p:sp>
        <p:nvSpPr>
          <p:cNvPr id="11" name="Oval 10"/>
          <p:cNvSpPr/>
          <p:nvPr/>
        </p:nvSpPr>
        <p:spPr>
          <a:xfrm>
            <a:off x="11163992" y="3608914"/>
            <a:ext cx="548640" cy="567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132208027"/>
      </p:ext>
    </p:extLst>
  </p:cSld>
  <p:clrMapOvr>
    <a:masterClrMapping/>
  </p:clrMapOvr>
  <p:transition spd="slow"/>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20170</TotalTime>
  <Words>670</Words>
  <Application>Microsoft Office PowerPoint</Application>
  <PresentationFormat>Widescreen</PresentationFormat>
  <Paragraphs>226</Paragraphs>
  <Slides>6</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Calibri</vt:lpstr>
      <vt:lpstr>Calibri Light</vt:lpstr>
      <vt:lpstr>1_Office Theme</vt:lpstr>
      <vt:lpstr>Picture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TASSOS VELISSARIDES</dc:creator>
  <cp:lastModifiedBy>Rania Athanasopoulou</cp:lastModifiedBy>
  <cp:revision>757</cp:revision>
  <cp:lastPrinted>2022-11-04T09:40:21Z</cp:lastPrinted>
  <dcterms:created xsi:type="dcterms:W3CDTF">2016-12-09T20:14:50Z</dcterms:created>
  <dcterms:modified xsi:type="dcterms:W3CDTF">2022-11-11T14:41:15Z</dcterms:modified>
</cp:coreProperties>
</file>